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5"/>
  </p:sldMasterIdLst>
  <p:notesMasterIdLst>
    <p:notesMasterId r:id="rId113"/>
  </p:notesMasterIdLst>
  <p:handoutMasterIdLst>
    <p:handoutMasterId r:id="rId11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4" r:id="rId23"/>
    <p:sldId id="273" r:id="rId24"/>
    <p:sldId id="276" r:id="rId25"/>
    <p:sldId id="275" r:id="rId26"/>
    <p:sldId id="277" r:id="rId27"/>
    <p:sldId id="279" r:id="rId28"/>
    <p:sldId id="369" r:id="rId29"/>
    <p:sldId id="278" r:id="rId30"/>
    <p:sldId id="281" r:id="rId31"/>
    <p:sldId id="280" r:id="rId32"/>
    <p:sldId id="282" r:id="rId33"/>
    <p:sldId id="283" r:id="rId34"/>
    <p:sldId id="284" r:id="rId35"/>
    <p:sldId id="285" r:id="rId36"/>
    <p:sldId id="286" r:id="rId37"/>
    <p:sldId id="287" r:id="rId38"/>
    <p:sldId id="288" r:id="rId39"/>
    <p:sldId id="289" r:id="rId40"/>
    <p:sldId id="290" r:id="rId41"/>
    <p:sldId id="370" r:id="rId42"/>
    <p:sldId id="371" r:id="rId43"/>
    <p:sldId id="292" r:id="rId44"/>
    <p:sldId id="293" r:id="rId45"/>
    <p:sldId id="299" r:id="rId46"/>
    <p:sldId id="302" r:id="rId47"/>
    <p:sldId id="372" r:id="rId48"/>
    <p:sldId id="373" r:id="rId49"/>
    <p:sldId id="374" r:id="rId50"/>
    <p:sldId id="375" r:id="rId51"/>
    <p:sldId id="376" r:id="rId52"/>
    <p:sldId id="377" r:id="rId53"/>
    <p:sldId id="381" r:id="rId54"/>
    <p:sldId id="378" r:id="rId55"/>
    <p:sldId id="379" r:id="rId56"/>
    <p:sldId id="380" r:id="rId57"/>
    <p:sldId id="309" r:id="rId58"/>
    <p:sldId id="310" r:id="rId59"/>
    <p:sldId id="311" r:id="rId60"/>
    <p:sldId id="312" r:id="rId61"/>
    <p:sldId id="313" r:id="rId62"/>
    <p:sldId id="314" r:id="rId63"/>
    <p:sldId id="315" r:id="rId64"/>
    <p:sldId id="316" r:id="rId65"/>
    <p:sldId id="382" r:id="rId66"/>
    <p:sldId id="383" r:id="rId67"/>
    <p:sldId id="307" r:id="rId68"/>
    <p:sldId id="384" r:id="rId69"/>
    <p:sldId id="385"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86" r:id="rId98"/>
    <p:sldId id="354" r:id="rId99"/>
    <p:sldId id="388" r:id="rId100"/>
    <p:sldId id="389" r:id="rId101"/>
    <p:sldId id="390" r:id="rId102"/>
    <p:sldId id="391" r:id="rId103"/>
    <p:sldId id="393" r:id="rId104"/>
    <p:sldId id="392" r:id="rId105"/>
    <p:sldId id="394" r:id="rId106"/>
    <p:sldId id="395" r:id="rId107"/>
    <p:sldId id="396" r:id="rId108"/>
    <p:sldId id="387" r:id="rId109"/>
    <p:sldId id="397" r:id="rId110"/>
    <p:sldId id="398" r:id="rId111"/>
    <p:sldId id="367" r:id="rId1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53">
          <p15:clr>
            <a:srgbClr val="A4A3A4"/>
          </p15:clr>
        </p15:guide>
        <p15:guide id="2" orient="horz" pos="2387">
          <p15:clr>
            <a:srgbClr val="A4A3A4"/>
          </p15:clr>
        </p15:guide>
        <p15:guide id="3" orient="horz" pos="2095">
          <p15:clr>
            <a:srgbClr val="A4A3A4"/>
          </p15:clr>
        </p15:guide>
        <p15:guide id="4" orient="horz" pos="1963">
          <p15:clr>
            <a:srgbClr val="A4A3A4"/>
          </p15:clr>
        </p15:guide>
        <p15:guide id="5" orient="horz" pos="1652">
          <p15:clr>
            <a:srgbClr val="A4A3A4"/>
          </p15:clr>
        </p15:guide>
        <p15:guide id="6" orient="horz" pos="1368">
          <p15:clr>
            <a:srgbClr val="A4A3A4"/>
          </p15:clr>
        </p15:guide>
        <p15:guide id="7" pos="834">
          <p15:clr>
            <a:srgbClr val="A4A3A4"/>
          </p15:clr>
        </p15:guide>
        <p15:guide id="8" pos="5654">
          <p15:clr>
            <a:srgbClr val="A4A3A4"/>
          </p15:clr>
        </p15:guide>
        <p15:guide id="9" pos="5747">
          <p15:clr>
            <a:srgbClr val="A4A3A4"/>
          </p15:clr>
        </p15:guide>
        <p15:guide id="10" pos="5759">
          <p15:clr>
            <a:srgbClr val="A4A3A4"/>
          </p15:clr>
        </p15:guide>
        <p15:guide id="11" pos="5608">
          <p15:clr>
            <a:srgbClr val="A4A3A4"/>
          </p15:clr>
        </p15:guide>
        <p15:guide id="12" pos="3039">
          <p15:clr>
            <a:srgbClr val="A4A3A4"/>
          </p15:clr>
        </p15:guide>
        <p15:guide id="13" pos="271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BA31"/>
    <a:srgbClr val="E06137"/>
    <a:srgbClr val="CA9126"/>
    <a:srgbClr val="7AB228"/>
    <a:srgbClr val="E44417"/>
    <a:srgbClr val="E98F2B"/>
    <a:srgbClr val="898B90"/>
    <a:srgbClr val="BFBFBF"/>
    <a:srgbClr val="7F7F7F"/>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Stijl, gemiddeld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653" autoAdjust="0"/>
  </p:normalViewPr>
  <p:slideViewPr>
    <p:cSldViewPr snapToObjects="1">
      <p:cViewPr varScale="1">
        <p:scale>
          <a:sx n="105" d="100"/>
          <a:sy n="105" d="100"/>
        </p:scale>
        <p:origin x="1776" y="96"/>
      </p:cViewPr>
      <p:guideLst>
        <p:guide orient="horz" pos="2753"/>
        <p:guide orient="horz" pos="2387"/>
        <p:guide orient="horz" pos="2095"/>
        <p:guide orient="horz" pos="1963"/>
        <p:guide orient="horz" pos="1652"/>
        <p:guide orient="horz" pos="1368"/>
        <p:guide pos="834"/>
        <p:guide pos="5654"/>
        <p:guide pos="5747"/>
        <p:guide pos="5759"/>
        <p:guide pos="5608"/>
        <p:guide pos="3039"/>
        <p:guide pos="2717"/>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heme" Target="theme/theme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slide" Target="slides/slide105.xml"/><Relationship Id="rId115"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75142D-BA13-E44F-AC2A-9EFE5B932E5E}" type="datetimeFigureOut">
              <a:rPr lang="nl-NL" smtClean="0"/>
              <a:t>19-3-2017</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1DA76-8CBF-7A43-B9AC-55672EC11523}" type="slidenum">
              <a:rPr lang="nl-NL" smtClean="0"/>
              <a:t>‹#›</a:t>
            </a:fld>
            <a:endParaRPr lang="nl-NL"/>
          </a:p>
        </p:txBody>
      </p:sp>
    </p:spTree>
    <p:extLst>
      <p:ext uri="{BB962C8B-B14F-4D97-AF65-F5344CB8AC3E}">
        <p14:creationId xmlns:p14="http://schemas.microsoft.com/office/powerpoint/2010/main" val="4794871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FFAF68-C215-40B8-8B74-1262D30EFFFA}" type="datetimeFigureOut">
              <a:rPr lang="nl-BE" smtClean="0"/>
              <a:t>19/03/2017</a:t>
            </a:fld>
            <a:endParaRPr lang="nl-B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F5553E-FBEA-4BEA-8048-97AEA32FE540}" type="slidenum">
              <a:rPr lang="nl-BE" smtClean="0"/>
              <a:t>‹#›</a:t>
            </a:fld>
            <a:endParaRPr lang="nl-BE"/>
          </a:p>
        </p:txBody>
      </p:sp>
    </p:spTree>
    <p:extLst>
      <p:ext uri="{BB962C8B-B14F-4D97-AF65-F5344CB8AC3E}">
        <p14:creationId xmlns:p14="http://schemas.microsoft.com/office/powerpoint/2010/main" val="12533279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Wouter</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1</a:t>
            </a:fld>
            <a:endParaRPr lang="nl-NL" dirty="0"/>
          </a:p>
        </p:txBody>
      </p:sp>
    </p:spTree>
    <p:extLst>
      <p:ext uri="{BB962C8B-B14F-4D97-AF65-F5344CB8AC3E}">
        <p14:creationId xmlns:p14="http://schemas.microsoft.com/office/powerpoint/2010/main" val="2155742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p:spPr>
        <p:txBody>
          <a:bodyPr/>
          <a:lstStyle/>
          <a:p>
            <a:r>
              <a:rPr lang="nl-BE"/>
              <a:t>2 min</a:t>
            </a:r>
          </a:p>
          <a:p>
            <a:endParaRPr lang="nl-BE"/>
          </a:p>
        </p:txBody>
      </p:sp>
      <p:sp>
        <p:nvSpPr>
          <p:cNvPr id="174084" name="Slide Number Placeholder 3"/>
          <p:cNvSpPr>
            <a:spLocks noGrp="1"/>
          </p:cNvSpPr>
          <p:nvPr>
            <p:ph type="sldNum" sz="quarter" idx="5"/>
          </p:nvPr>
        </p:nvSpPr>
        <p:spPr>
          <a:noFill/>
        </p:spPr>
        <p:txBody>
          <a:bodyPr/>
          <a:lstStyle/>
          <a:p>
            <a:fld id="{EAA75CB6-BF1A-42C4-9729-D29E15EAEB8A}" type="slidenum">
              <a:rPr lang="en-GB" smtClean="0"/>
              <a:pPr/>
              <a:t>11</a:t>
            </a:fld>
            <a:endParaRPr lang="en-GB"/>
          </a:p>
        </p:txBody>
      </p:sp>
    </p:spTree>
    <p:extLst>
      <p:ext uri="{BB962C8B-B14F-4D97-AF65-F5344CB8AC3E}">
        <p14:creationId xmlns:p14="http://schemas.microsoft.com/office/powerpoint/2010/main" val="2733821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p:spPr>
        <p:txBody>
          <a:bodyPr/>
          <a:lstStyle/>
          <a:p>
            <a:r>
              <a:rPr lang="nl-BE"/>
              <a:t>2 min</a:t>
            </a:r>
          </a:p>
          <a:p>
            <a:endParaRPr lang="nl-BE"/>
          </a:p>
          <a:p>
            <a:r>
              <a:rPr lang="nl-BE"/>
              <a:t>Domein tekening evolueert. Code reflecteert rechtstreeks domein tekening. Dit proces wordt continue herhaald. </a:t>
            </a:r>
          </a:p>
          <a:p>
            <a:endParaRPr lang="nl-BE"/>
          </a:p>
        </p:txBody>
      </p:sp>
      <p:sp>
        <p:nvSpPr>
          <p:cNvPr id="175108" name="Slide Number Placeholder 3"/>
          <p:cNvSpPr>
            <a:spLocks noGrp="1"/>
          </p:cNvSpPr>
          <p:nvPr>
            <p:ph type="sldNum" sz="quarter" idx="5"/>
          </p:nvPr>
        </p:nvSpPr>
        <p:spPr>
          <a:noFill/>
        </p:spPr>
        <p:txBody>
          <a:bodyPr/>
          <a:lstStyle/>
          <a:p>
            <a:fld id="{1D715C79-D040-424F-A259-A68F653F531C}" type="slidenum">
              <a:rPr lang="en-GB" smtClean="0"/>
              <a:pPr/>
              <a:t>12</a:t>
            </a:fld>
            <a:endParaRPr lang="en-GB"/>
          </a:p>
        </p:txBody>
      </p:sp>
    </p:spTree>
    <p:extLst>
      <p:ext uri="{BB962C8B-B14F-4D97-AF65-F5344CB8AC3E}">
        <p14:creationId xmlns:p14="http://schemas.microsoft.com/office/powerpoint/2010/main" val="2372455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9043" indent="-179043">
              <a:buFontTx/>
              <a:buChar char="•"/>
            </a:pPr>
            <a:r>
              <a:rPr lang="en-US" dirty="0"/>
              <a:t>O</a:t>
            </a:r>
            <a:r>
              <a:rPr lang="nl-BE" dirty="0"/>
              <a:t>ften</a:t>
            </a:r>
            <a:r>
              <a:rPr lang="nl-BE" baseline="0" dirty="0"/>
              <a:t> one pair will check in an interface. Then you divide: one pair will implement it, the other will use it. </a:t>
            </a:r>
            <a:endParaRPr lang="nl-BE" baseline="0" dirty="0">
              <a:latin typeface="Tahoma" pitchFamily="34" charset="0"/>
            </a:endParaRPr>
          </a:p>
          <a:p>
            <a:pPr marL="179043" indent="-179043">
              <a:buFontTx/>
              <a:buChar char="•"/>
            </a:pPr>
            <a:r>
              <a:rPr lang="en-US" dirty="0"/>
              <a:t>repairing! Not same pair</a:t>
            </a:r>
            <a:r>
              <a:rPr lang="en-US" baseline="0" dirty="0"/>
              <a:t> that always does the GUI</a:t>
            </a:r>
          </a:p>
          <a:p>
            <a:pPr marL="179043" indent="-179043">
              <a:buFontTx/>
              <a:buChar char="•"/>
            </a:pPr>
            <a:r>
              <a:rPr lang="en-US" baseline="0" dirty="0"/>
              <a:t>Story leads sticks with story, responsible to get it to done, delegate if necessary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13</a:t>
            </a:fld>
            <a:endParaRPr lang="nl-BE"/>
          </a:p>
        </p:txBody>
      </p:sp>
    </p:spTree>
    <p:extLst>
      <p:ext uri="{BB962C8B-B14F-4D97-AF65-F5344CB8AC3E}">
        <p14:creationId xmlns:p14="http://schemas.microsoft.com/office/powerpoint/2010/main" val="2110085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4817A3CD-5A56-4A6C-976D-1541B62FCB70}" type="slidenum">
              <a:rPr lang="en-GB" smtClean="0"/>
              <a:pPr/>
              <a:t>14</a:t>
            </a:fld>
            <a:endParaRPr lang="en-GB"/>
          </a:p>
        </p:txBody>
      </p:sp>
      <p:sp>
        <p:nvSpPr>
          <p:cNvPr id="177155" name="Rectangle 2"/>
          <p:cNvSpPr>
            <a:spLocks noGrp="1" noRot="1" noChangeAspect="1" noChangeArrowheads="1" noTextEdit="1"/>
          </p:cNvSpPr>
          <p:nvPr>
            <p:ph type="sldImg"/>
          </p:nvPr>
        </p:nvSpPr>
        <p:spPr>
          <a:xfrm>
            <a:off x="92075" y="744538"/>
            <a:ext cx="6615113" cy="3722687"/>
          </a:xfrm>
          <a:ln/>
        </p:spPr>
      </p:sp>
      <p:sp>
        <p:nvSpPr>
          <p:cNvPr id="177156" name="Rectangle 3"/>
          <p:cNvSpPr>
            <a:spLocks noGrp="1" noChangeArrowheads="1"/>
          </p:cNvSpPr>
          <p:nvPr>
            <p:ph type="body" idx="1"/>
          </p:nvPr>
        </p:nvSpPr>
        <p:spPr>
          <a:noFill/>
          <a:ln/>
        </p:spPr>
        <p:txBody>
          <a:bodyPr/>
          <a:lstStyle/>
          <a:p>
            <a:pPr eaLnBrk="1" hangingPunct="1"/>
            <a:r>
              <a:rPr lang="nl-BE"/>
              <a:t>2 </a:t>
            </a:r>
            <a:r>
              <a:rPr lang="nl-BE" dirty="0"/>
              <a:t>min</a:t>
            </a:r>
          </a:p>
          <a:p>
            <a:pPr eaLnBrk="1" hangingPunct="1"/>
            <a:endParaRPr lang="nl-BE" dirty="0"/>
          </a:p>
          <a:p>
            <a:pPr eaLnBrk="1" hangingPunct="1"/>
            <a:r>
              <a:rPr lang="nl-BE" dirty="0"/>
              <a:t>Pair programming is of course the most visible feature of XP development. </a:t>
            </a:r>
          </a:p>
          <a:p>
            <a:pPr eaLnBrk="1" hangingPunct="1"/>
            <a:r>
              <a:rPr lang="nl-BE" dirty="0"/>
              <a:t>Two pair of eyes for everything.</a:t>
            </a:r>
          </a:p>
          <a:p>
            <a:pPr eaLnBrk="1" hangingPunct="1"/>
            <a:r>
              <a:rPr lang="nl-BE" dirty="0"/>
              <a:t>Advantages</a:t>
            </a:r>
          </a:p>
          <a:p>
            <a:pPr eaLnBrk="1" hangingPunct="1"/>
            <a:r>
              <a:rPr lang="nl-BE" dirty="0"/>
              <a:t>-increased confidence</a:t>
            </a:r>
          </a:p>
          <a:p>
            <a:pPr eaLnBrk="1" hangingPunct="1"/>
            <a:r>
              <a:rPr lang="nl-BE" dirty="0"/>
              <a:t>-more discussion about design due to the second opinion of your pair</a:t>
            </a:r>
          </a:p>
          <a:p>
            <a:pPr eaLnBrk="1" hangingPunct="1"/>
            <a:r>
              <a:rPr lang="nl-BE" dirty="0"/>
              <a:t>-</a:t>
            </a:r>
            <a:r>
              <a:rPr lang="nl-BE" dirty="0" err="1"/>
              <a:t>less</a:t>
            </a:r>
            <a:r>
              <a:rPr lang="nl-BE" dirty="0"/>
              <a:t> bugs</a:t>
            </a:r>
            <a:endParaRPr lang="nl-NL" dirty="0"/>
          </a:p>
          <a:p>
            <a:pPr eaLnBrk="1" hangingPunct="1"/>
            <a:endParaRPr lang="nl-NL" dirty="0"/>
          </a:p>
          <a:p>
            <a:pPr eaLnBrk="1" hangingPunct="1"/>
            <a:r>
              <a:rPr lang="nl-NL" dirty="0"/>
              <a:t>Driver: typt code in, lost syntax fouten op</a:t>
            </a:r>
          </a:p>
          <a:p>
            <a:pPr eaLnBrk="1" hangingPunct="1"/>
            <a:r>
              <a:rPr lang="nl-NL" dirty="0"/>
              <a:t>Navigator: denkt vooruit, groter beeld ‘zijn we goed bezig?’</a:t>
            </a:r>
          </a:p>
          <a:p>
            <a:pPr eaLnBrk="1" hangingPunct="1"/>
            <a:r>
              <a:rPr lang="nl-NL" dirty="0"/>
              <a:t>Wisselen van rol: 15 minuten, </a:t>
            </a:r>
            <a:r>
              <a:rPr lang="nl-NL" dirty="0" err="1"/>
              <a:t>bvb</a:t>
            </a:r>
            <a:r>
              <a:rPr lang="nl-NL" dirty="0"/>
              <a:t> ook iemand schrijft test, andere implementeert.</a:t>
            </a:r>
          </a:p>
          <a:p>
            <a:pPr eaLnBrk="1" hangingPunct="1"/>
            <a:r>
              <a:rPr lang="nl-NL" dirty="0" err="1"/>
              <a:t>Herpairen</a:t>
            </a:r>
            <a:r>
              <a:rPr lang="nl-NL" dirty="0"/>
              <a:t>: 1 keer per dag. – story lead blijft bij story.</a:t>
            </a:r>
          </a:p>
          <a:p>
            <a:pPr eaLnBrk="1" hangingPunct="1"/>
            <a:endParaRPr lang="nl-NL" dirty="0"/>
          </a:p>
        </p:txBody>
      </p:sp>
    </p:spTree>
    <p:extLst>
      <p:ext uri="{BB962C8B-B14F-4D97-AF65-F5344CB8AC3E}">
        <p14:creationId xmlns:p14="http://schemas.microsoft.com/office/powerpoint/2010/main" val="80245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15</a:t>
            </a:fld>
            <a:endParaRPr lang="nl-BE"/>
          </a:p>
        </p:txBody>
      </p:sp>
    </p:spTree>
    <p:extLst>
      <p:ext uri="{BB962C8B-B14F-4D97-AF65-F5344CB8AC3E}">
        <p14:creationId xmlns:p14="http://schemas.microsoft.com/office/powerpoint/2010/main" val="3586556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ln/>
        </p:spPr>
      </p:sp>
      <p:sp>
        <p:nvSpPr>
          <p:cNvPr id="183299" name="Notes Placeholder 2"/>
          <p:cNvSpPr>
            <a:spLocks noGrp="1"/>
          </p:cNvSpPr>
          <p:nvPr>
            <p:ph type="body" idx="1"/>
          </p:nvPr>
        </p:nvSpPr>
        <p:spPr>
          <a:noFill/>
          <a:ln/>
        </p:spPr>
        <p:txBody>
          <a:bodyPr/>
          <a:lstStyle/>
          <a:p>
            <a:pPr>
              <a:spcBef>
                <a:spcPct val="50000"/>
              </a:spcBef>
            </a:pPr>
            <a:r>
              <a:rPr lang="nl-BE" sz="1400"/>
              <a:t>2 min</a:t>
            </a:r>
          </a:p>
          <a:p>
            <a:pPr algn="ctr">
              <a:spcBef>
                <a:spcPct val="50000"/>
              </a:spcBef>
              <a:buFontTx/>
              <a:buChar char="•"/>
            </a:pPr>
            <a:r>
              <a:rPr lang="nl-BE" sz="1400" b="1">
                <a:latin typeface="Arial" pitchFamily="34" charset="0"/>
              </a:rPr>
              <a:t> </a:t>
            </a:r>
            <a:r>
              <a:rPr lang="nl-BE" b="1">
                <a:latin typeface="Arial" pitchFamily="34" charset="0"/>
              </a:rPr>
              <a:t>generalists&gt;specialists</a:t>
            </a:r>
          </a:p>
          <a:p>
            <a:pPr algn="ctr">
              <a:spcBef>
                <a:spcPct val="50000"/>
              </a:spcBef>
              <a:buFontTx/>
              <a:buChar char="•"/>
            </a:pPr>
            <a:r>
              <a:rPr lang="nl-BE" b="1">
                <a:latin typeface="Arial" pitchFamily="34" charset="0"/>
              </a:rPr>
              <a:t> all members know a bit of each technology</a:t>
            </a:r>
          </a:p>
          <a:p>
            <a:pPr algn="ctr">
              <a:spcBef>
                <a:spcPct val="50000"/>
              </a:spcBef>
              <a:buFontTx/>
              <a:buChar char="•"/>
            </a:pPr>
            <a:r>
              <a:rPr lang="nl-BE" b="1">
                <a:latin typeface="Arial" pitchFamily="34" charset="0"/>
              </a:rPr>
              <a:t> specialist </a:t>
            </a:r>
            <a:r>
              <a:rPr lang="nl-BE" b="1">
                <a:latin typeface="Arial" pitchFamily="34" charset="0"/>
                <a:sym typeface="Wingdings" pitchFamily="2" charset="2"/>
              </a:rPr>
              <a:t> info sessions and pairing</a:t>
            </a:r>
          </a:p>
          <a:p>
            <a:pPr algn="ctr">
              <a:spcBef>
                <a:spcPct val="50000"/>
              </a:spcBef>
              <a:buFontTx/>
              <a:buChar char="•"/>
            </a:pPr>
            <a:r>
              <a:rPr lang="nl-BE" b="1">
                <a:latin typeface="Arial" pitchFamily="34" charset="0"/>
                <a:sym typeface="Wingdings" pitchFamily="2" charset="2"/>
              </a:rPr>
              <a:t> knowledge not lost when member leave</a:t>
            </a:r>
            <a:r>
              <a:rPr lang="nl-BE" sz="1400" b="1">
                <a:latin typeface="Arial" pitchFamily="34" charset="0"/>
                <a:sym typeface="Wingdings" pitchFamily="2" charset="2"/>
              </a:rPr>
              <a:t>s</a:t>
            </a:r>
            <a:endParaRPr lang="nl-BE" sz="1400" b="1">
              <a:latin typeface="Arial" pitchFamily="34" charset="0"/>
            </a:endParaRPr>
          </a:p>
          <a:p>
            <a:pPr algn="ctr">
              <a:spcBef>
                <a:spcPct val="50000"/>
              </a:spcBef>
              <a:buFontTx/>
              <a:buChar char="•"/>
            </a:pPr>
            <a:endParaRPr lang="nl-NL" sz="1600" b="1">
              <a:latin typeface="Arial" pitchFamily="34" charset="0"/>
            </a:endParaRPr>
          </a:p>
          <a:p>
            <a:endParaRPr lang="nl-BE"/>
          </a:p>
        </p:txBody>
      </p:sp>
      <p:sp>
        <p:nvSpPr>
          <p:cNvPr id="183300" name="Slide Number Placeholder 3"/>
          <p:cNvSpPr>
            <a:spLocks noGrp="1"/>
          </p:cNvSpPr>
          <p:nvPr>
            <p:ph type="sldNum" sz="quarter" idx="5"/>
          </p:nvPr>
        </p:nvSpPr>
        <p:spPr>
          <a:noFill/>
        </p:spPr>
        <p:txBody>
          <a:bodyPr/>
          <a:lstStyle/>
          <a:p>
            <a:fld id="{26A25DC8-C8D8-437F-8AB4-F345E5710FDC}" type="slidenum">
              <a:rPr lang="en-GB" smtClean="0"/>
              <a:pPr/>
              <a:t>16</a:t>
            </a:fld>
            <a:endParaRPr lang="en-GB"/>
          </a:p>
        </p:txBody>
      </p:sp>
    </p:spTree>
    <p:extLst>
      <p:ext uri="{BB962C8B-B14F-4D97-AF65-F5344CB8AC3E}">
        <p14:creationId xmlns:p14="http://schemas.microsoft.com/office/powerpoint/2010/main" val="99537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6DA9F570-6498-4A06-9EE4-FABC14B9EC18}" type="slidenum">
              <a:rPr lang="en-GB" smtClean="0"/>
              <a:pPr/>
              <a:t>17</a:t>
            </a:fld>
            <a:endParaRPr lang="en-GB"/>
          </a:p>
        </p:txBody>
      </p:sp>
      <p:sp>
        <p:nvSpPr>
          <p:cNvPr id="181251" name="Rectangle 2"/>
          <p:cNvSpPr>
            <a:spLocks noGrp="1" noRot="1" noChangeAspect="1" noChangeArrowheads="1" noTextEdit="1"/>
          </p:cNvSpPr>
          <p:nvPr>
            <p:ph type="sldImg"/>
          </p:nvPr>
        </p:nvSpPr>
        <p:spPr>
          <a:xfrm>
            <a:off x="92075" y="744538"/>
            <a:ext cx="6615113" cy="3722687"/>
          </a:xfrm>
          <a:ln/>
        </p:spPr>
      </p:sp>
      <p:sp>
        <p:nvSpPr>
          <p:cNvPr id="181252" name="Rectangle 3"/>
          <p:cNvSpPr>
            <a:spLocks noGrp="1" noChangeArrowheads="1"/>
          </p:cNvSpPr>
          <p:nvPr>
            <p:ph type="body" idx="1"/>
          </p:nvPr>
        </p:nvSpPr>
        <p:spPr>
          <a:noFill/>
          <a:ln/>
        </p:spPr>
        <p:txBody>
          <a:bodyPr/>
          <a:lstStyle/>
          <a:p>
            <a:pPr eaLnBrk="1" hangingPunct="1"/>
            <a:r>
              <a:rPr lang="nl-BE" dirty="0"/>
              <a:t>2 min</a:t>
            </a:r>
          </a:p>
          <a:p>
            <a:pPr eaLnBrk="1" hangingPunct="1"/>
            <a:r>
              <a:rPr lang="nl-NL" dirty="0">
                <a:sym typeface="Wingdings" pitchFamily="2" charset="2"/>
              </a:rPr>
              <a:t>Code conventies: groeit binnen het team; kan dus in elk team andere conventies zijn.</a:t>
            </a:r>
          </a:p>
          <a:p>
            <a:pPr eaLnBrk="1" hangingPunct="1"/>
            <a:r>
              <a:rPr lang="nl-NL" dirty="0">
                <a:sym typeface="Wingdings" pitchFamily="2" charset="2"/>
              </a:rPr>
              <a:t>Technologisch divers</a:t>
            </a:r>
          </a:p>
          <a:p>
            <a:pPr eaLnBrk="1" hangingPunct="1"/>
            <a:endParaRPr lang="nl-NL" dirty="0">
              <a:sym typeface="Wingdings" pitchFamily="2" charset="2"/>
            </a:endParaRPr>
          </a:p>
          <a:p>
            <a:pPr defTabSz="954898">
              <a:defRPr/>
            </a:pPr>
            <a:r>
              <a:rPr lang="nl-NL" dirty="0" err="1">
                <a:sym typeface="Wingdings" pitchFamily="2" charset="2"/>
              </a:rPr>
              <a:t>All</a:t>
            </a:r>
            <a:r>
              <a:rPr lang="nl-NL" dirty="0">
                <a:sym typeface="Wingdings" pitchFamily="2" charset="2"/>
              </a:rPr>
              <a:t> the code: </a:t>
            </a:r>
            <a:r>
              <a:rPr lang="en-GB" sz="1100" dirty="0"/>
              <a:t>Domain, </a:t>
            </a:r>
            <a:r>
              <a:rPr lang="en-GB" sz="1100" dirty="0" err="1"/>
              <a:t>db</a:t>
            </a:r>
            <a:r>
              <a:rPr lang="en-GB" sz="1100" dirty="0"/>
              <a:t>, service, </a:t>
            </a:r>
            <a:r>
              <a:rPr lang="en-GB" sz="1100" dirty="0" err="1"/>
              <a:t>gui</a:t>
            </a:r>
            <a:endParaRPr lang="nl-NL" sz="1100" dirty="0"/>
          </a:p>
          <a:p>
            <a:pPr eaLnBrk="1" hangingPunct="1"/>
            <a:endParaRPr lang="nl-NL" dirty="0">
              <a:sym typeface="Wingdings" pitchFamily="2" charset="2"/>
            </a:endParaRPr>
          </a:p>
        </p:txBody>
      </p:sp>
    </p:spTree>
    <p:extLst>
      <p:ext uri="{BB962C8B-B14F-4D97-AF65-F5344CB8AC3E}">
        <p14:creationId xmlns:p14="http://schemas.microsoft.com/office/powerpoint/2010/main" val="138878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043" indent="-179043">
              <a:buFontTx/>
              <a:buChar char="•"/>
            </a:pPr>
            <a:r>
              <a:rPr lang="en-US" dirty="0"/>
              <a:t>Fast feedback: you don’t have to deploy an entire application just to check if my written method works</a:t>
            </a:r>
          </a:p>
          <a:p>
            <a:pPr marL="179043" indent="-179043">
              <a:buFontTx/>
              <a:buChar char="•"/>
            </a:pPr>
            <a:r>
              <a:rPr lang="en-US" dirty="0"/>
              <a:t>Safety net: trust</a:t>
            </a:r>
          </a:p>
          <a:p>
            <a:pPr marL="179043" indent="-179043">
              <a:buFontTx/>
              <a:buChar char="•"/>
            </a:pPr>
            <a:r>
              <a:rPr lang="en-US" dirty="0"/>
              <a:t>Aids in design =&gt; if it is hard to write the</a:t>
            </a:r>
            <a:r>
              <a:rPr lang="en-US" baseline="0" dirty="0"/>
              <a:t> test, is the design ok?</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18</a:t>
            </a:fld>
            <a:endParaRPr lang="nl-BE"/>
          </a:p>
        </p:txBody>
      </p:sp>
    </p:spTree>
    <p:extLst>
      <p:ext uri="{BB962C8B-B14F-4D97-AF65-F5344CB8AC3E}">
        <p14:creationId xmlns:p14="http://schemas.microsoft.com/office/powerpoint/2010/main" val="3771249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Write a test: this is an automated, repeatable</a:t>
            </a:r>
            <a:r>
              <a:rPr lang="en-US" baseline="0" dirty="0"/>
              <a:t> test (using a </a:t>
            </a:r>
            <a:r>
              <a:rPr lang="en-US" baseline="0" dirty="0" err="1"/>
              <a:t>jUnit</a:t>
            </a:r>
            <a:r>
              <a:rPr lang="en-US" baseline="0" dirty="0"/>
              <a:t> style framework)</a:t>
            </a:r>
            <a:endParaRPr lang="en-US" dirty="0"/>
          </a:p>
          <a:p>
            <a:pPr marL="179043" indent="-179043">
              <a:buFontTx/>
              <a:buChar char="•"/>
            </a:pPr>
            <a:r>
              <a:rPr lang="en-US" dirty="0"/>
              <a:t>Run test: it is red… </a:t>
            </a:r>
            <a:r>
              <a:rPr lang="en-US" dirty="0" err="1"/>
              <a:t>ánd</a:t>
            </a:r>
            <a:r>
              <a:rPr lang="en-US" dirty="0"/>
              <a:t> because of the correct reasons</a:t>
            </a:r>
          </a:p>
          <a:p>
            <a:pPr marL="179043" indent="-179043">
              <a:buFontTx/>
              <a:buChar char="•"/>
            </a:pPr>
            <a:r>
              <a:rPr lang="en-US" dirty="0"/>
              <a:t>Write just enough code to pass the test (limit</a:t>
            </a:r>
            <a:r>
              <a:rPr lang="en-US" baseline="0" dirty="0"/>
              <a:t> scope) – this ensures a good coverage of your code</a:t>
            </a:r>
            <a:endParaRPr lang="en-US" dirty="0"/>
          </a:p>
          <a:p>
            <a:pPr marL="179043" indent="-179043">
              <a:buFontTx/>
              <a:buChar char="•"/>
            </a:pPr>
            <a:r>
              <a:rPr lang="en-US" dirty="0"/>
              <a:t>Run</a:t>
            </a:r>
            <a:r>
              <a:rPr lang="en-US" baseline="0" dirty="0"/>
              <a:t> test to see if it works</a:t>
            </a:r>
          </a:p>
          <a:p>
            <a:pPr marL="179043" indent="-179043">
              <a:buFontTx/>
              <a:buChar char="•"/>
            </a:pPr>
            <a:r>
              <a:rPr lang="en-US" baseline="0" dirty="0"/>
              <a:t>Refactor code/test if necessary, use tests as safety net</a:t>
            </a:r>
            <a:endParaRPr lang="en-US" dirty="0"/>
          </a:p>
          <a:p>
            <a:r>
              <a:rPr lang="en-US" dirty="0"/>
              <a:t>* R</a:t>
            </a:r>
            <a:r>
              <a:rPr lang="nl-BE" dirty="0"/>
              <a:t>epeat</a:t>
            </a:r>
            <a:r>
              <a:rPr lang="nl-BE" baseline="0" dirty="0"/>
              <a:t> entire cycle again and again</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19</a:t>
            </a:fld>
            <a:endParaRPr lang="nl-BE"/>
          </a:p>
        </p:txBody>
      </p:sp>
    </p:spTree>
    <p:extLst>
      <p:ext uri="{BB962C8B-B14F-4D97-AF65-F5344CB8AC3E}">
        <p14:creationId xmlns:p14="http://schemas.microsoft.com/office/powerpoint/2010/main" val="2364915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20</a:t>
            </a:fld>
            <a:endParaRPr lang="nl-BE"/>
          </a:p>
        </p:txBody>
      </p:sp>
    </p:spTree>
    <p:extLst>
      <p:ext uri="{BB962C8B-B14F-4D97-AF65-F5344CB8AC3E}">
        <p14:creationId xmlns:p14="http://schemas.microsoft.com/office/powerpoint/2010/main" val="114409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C5BFEEF0-0BED-40B2-B004-EC2046C1E3E0}" type="slidenum">
              <a:rPr lang="en-GB" smtClean="0"/>
              <a:pPr/>
              <a:t>2</a:t>
            </a:fld>
            <a:endParaRPr lang="en-GB"/>
          </a:p>
        </p:txBody>
      </p:sp>
      <p:sp>
        <p:nvSpPr>
          <p:cNvPr id="165891" name="Rectangle 2"/>
          <p:cNvSpPr>
            <a:spLocks noGrp="1" noRot="1" noChangeAspect="1" noChangeArrowheads="1" noTextEdit="1"/>
          </p:cNvSpPr>
          <p:nvPr>
            <p:ph type="sldImg"/>
          </p:nvPr>
        </p:nvSpPr>
        <p:spPr>
          <a:xfrm>
            <a:off x="92075" y="744538"/>
            <a:ext cx="6615113" cy="3722687"/>
          </a:xfrm>
          <a:ln/>
        </p:spPr>
      </p:sp>
      <p:sp>
        <p:nvSpPr>
          <p:cNvPr id="165892" name="Rectangle 3"/>
          <p:cNvSpPr>
            <a:spLocks noGrp="1" noChangeArrowheads="1"/>
          </p:cNvSpPr>
          <p:nvPr>
            <p:ph type="body" idx="1"/>
          </p:nvPr>
        </p:nvSpPr>
        <p:spPr>
          <a:noFill/>
          <a:ln/>
        </p:spPr>
        <p:txBody>
          <a:bodyPr/>
          <a:lstStyle/>
          <a:p>
            <a:r>
              <a:rPr lang="nl-BE" dirty="0"/>
              <a:t>2 min</a:t>
            </a:r>
          </a:p>
          <a:p>
            <a:r>
              <a:rPr lang="nl-BE" dirty="0"/>
              <a:t>Scrum: planning</a:t>
            </a:r>
          </a:p>
          <a:p>
            <a:r>
              <a:rPr lang="nl-BE" dirty="0"/>
              <a:t>XP: </a:t>
            </a:r>
            <a:r>
              <a:rPr lang="nl-BE" dirty="0" err="1"/>
              <a:t>development</a:t>
            </a:r>
            <a:endParaRPr lang="nl-BE" dirty="0"/>
          </a:p>
        </p:txBody>
      </p:sp>
    </p:spTree>
    <p:extLst>
      <p:ext uri="{BB962C8B-B14F-4D97-AF65-F5344CB8AC3E}">
        <p14:creationId xmlns:p14="http://schemas.microsoft.com/office/powerpoint/2010/main" val="640948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move in small steps</a:t>
            </a:r>
            <a:r>
              <a:rPr lang="en-US" baseline="0" dirty="0"/>
              <a:t>, so you know what caused test failures.</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21</a:t>
            </a:fld>
            <a:endParaRPr lang="nl-BE"/>
          </a:p>
        </p:txBody>
      </p:sp>
    </p:spTree>
    <p:extLst>
      <p:ext uri="{BB962C8B-B14F-4D97-AF65-F5344CB8AC3E}">
        <p14:creationId xmlns:p14="http://schemas.microsoft.com/office/powerpoint/2010/main" val="3663986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22</a:t>
            </a:fld>
            <a:endParaRPr lang="nl-BE"/>
          </a:p>
        </p:txBody>
      </p:sp>
    </p:spTree>
    <p:extLst>
      <p:ext uri="{BB962C8B-B14F-4D97-AF65-F5344CB8AC3E}">
        <p14:creationId xmlns:p14="http://schemas.microsoft.com/office/powerpoint/2010/main" val="2506494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23</a:t>
            </a:fld>
            <a:endParaRPr lang="nl-BE"/>
          </a:p>
        </p:txBody>
      </p:sp>
    </p:spTree>
    <p:extLst>
      <p:ext uri="{BB962C8B-B14F-4D97-AF65-F5344CB8AC3E}">
        <p14:creationId xmlns:p14="http://schemas.microsoft.com/office/powerpoint/2010/main" val="395128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veel voorgestelde</a:t>
            </a:r>
            <a:r>
              <a:rPr lang="nl-BE" baseline="0" dirty="0"/>
              <a:t> git </a:t>
            </a:r>
            <a:r>
              <a:rPr lang="nl-BE" baseline="0" dirty="0" err="1"/>
              <a:t>workflows</a:t>
            </a:r>
            <a:r>
              <a:rPr lang="nl-BE" baseline="0" dirty="0"/>
              <a:t> wordt er lang gewacht met effectief code integreren. Denk aan </a:t>
            </a:r>
            <a:r>
              <a:rPr lang="nl-BE" baseline="0" dirty="0" err="1"/>
              <a:t>continuous</a:t>
            </a:r>
            <a:r>
              <a:rPr lang="nl-BE" baseline="0" dirty="0"/>
              <a:t> </a:t>
            </a:r>
            <a:r>
              <a:rPr lang="nl-BE" baseline="0" dirty="0" err="1"/>
              <a:t>integration</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24</a:t>
            </a:fld>
            <a:endParaRPr lang="nl-BE"/>
          </a:p>
        </p:txBody>
      </p:sp>
    </p:spTree>
    <p:extLst>
      <p:ext uri="{BB962C8B-B14F-4D97-AF65-F5344CB8AC3E}">
        <p14:creationId xmlns:p14="http://schemas.microsoft.com/office/powerpoint/2010/main" val="3579185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 red green refactor</a:t>
            </a:r>
          </a:p>
          <a:p>
            <a:r>
              <a:rPr lang="en-US" dirty="0"/>
              <a:t>Update latest code</a:t>
            </a:r>
          </a:p>
          <a:p>
            <a:r>
              <a:rPr lang="en-US" dirty="0"/>
              <a:t>Run all tests to check</a:t>
            </a:r>
            <a:r>
              <a:rPr lang="en-US" baseline="0" dirty="0"/>
              <a:t> merge results</a:t>
            </a:r>
          </a:p>
          <a:p>
            <a:r>
              <a:rPr lang="en-US" baseline="0" dirty="0"/>
              <a:t>Check in code</a:t>
            </a:r>
          </a:p>
          <a:p>
            <a:endParaRPr lang="en-US" baseline="0" dirty="0"/>
          </a:p>
          <a:p>
            <a:r>
              <a:rPr lang="en-US" baseline="0" dirty="0"/>
              <a:t>Do this multiple times a day</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25</a:t>
            </a:fld>
            <a:endParaRPr lang="nl-BE"/>
          </a:p>
        </p:txBody>
      </p:sp>
    </p:spTree>
    <p:extLst>
      <p:ext uri="{BB962C8B-B14F-4D97-AF65-F5344CB8AC3E}">
        <p14:creationId xmlns:p14="http://schemas.microsoft.com/office/powerpoint/2010/main" val="29588558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26</a:t>
            </a:fld>
            <a:endParaRPr lang="nl-BE"/>
          </a:p>
        </p:txBody>
      </p:sp>
    </p:spTree>
    <p:extLst>
      <p:ext uri="{BB962C8B-B14F-4D97-AF65-F5344CB8AC3E}">
        <p14:creationId xmlns:p14="http://schemas.microsoft.com/office/powerpoint/2010/main" val="4083477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AEAE7B6E-1CA0-44E9-A0BB-9760B543BDBF}" type="slidenum">
              <a:rPr lang="en-GB" smtClean="0"/>
              <a:pPr/>
              <a:t>27</a:t>
            </a:fld>
            <a:endParaRPr lang="en-GB"/>
          </a:p>
        </p:txBody>
      </p:sp>
      <p:sp>
        <p:nvSpPr>
          <p:cNvPr id="188419" name="Rectangle 2"/>
          <p:cNvSpPr>
            <a:spLocks noGrp="1" noRot="1" noChangeAspect="1" noChangeArrowheads="1" noTextEdit="1"/>
          </p:cNvSpPr>
          <p:nvPr>
            <p:ph type="sldImg"/>
          </p:nvPr>
        </p:nvSpPr>
        <p:spPr>
          <a:xfrm>
            <a:off x="92075" y="744538"/>
            <a:ext cx="6615113" cy="3722687"/>
          </a:xfrm>
          <a:ln/>
        </p:spPr>
      </p:sp>
      <p:sp>
        <p:nvSpPr>
          <p:cNvPr id="188420" name="Rectangle 3"/>
          <p:cNvSpPr>
            <a:spLocks noGrp="1" noChangeArrowheads="1"/>
          </p:cNvSpPr>
          <p:nvPr>
            <p:ph type="body" idx="1"/>
          </p:nvPr>
        </p:nvSpPr>
        <p:spPr>
          <a:noFill/>
          <a:ln/>
        </p:spPr>
        <p:txBody>
          <a:bodyPr/>
          <a:lstStyle/>
          <a:p>
            <a:pPr eaLnBrk="1" hangingPunct="1"/>
            <a:r>
              <a:rPr lang="nl-BE"/>
              <a:t>Very </a:t>
            </a:r>
            <a:r>
              <a:rPr lang="nl-BE" dirty="0"/>
              <a:t>bad : should be fixed immediately since no more potential shippable product this time.</a:t>
            </a:r>
          </a:p>
          <a:p>
            <a:pPr eaLnBrk="1" hangingPunct="1"/>
            <a:endParaRPr lang="nl-BE" dirty="0"/>
          </a:p>
          <a:p>
            <a:pPr eaLnBrk="1" hangingPunct="1">
              <a:lnSpc>
                <a:spcPct val="80000"/>
              </a:lnSpc>
            </a:pPr>
            <a:r>
              <a:rPr lang="nl-BE" dirty="0"/>
              <a:t>Fetch all code that was checked-in by developers</a:t>
            </a:r>
          </a:p>
          <a:p>
            <a:pPr eaLnBrk="1" hangingPunct="1">
              <a:lnSpc>
                <a:spcPct val="80000"/>
              </a:lnSpc>
            </a:pPr>
            <a:r>
              <a:rPr lang="nl-BE" dirty="0"/>
              <a:t>Configure environment and server</a:t>
            </a:r>
          </a:p>
          <a:p>
            <a:pPr eaLnBrk="1" hangingPunct="1">
              <a:lnSpc>
                <a:spcPct val="80000"/>
              </a:lnSpc>
            </a:pPr>
            <a:r>
              <a:rPr lang="nl-BE" dirty="0"/>
              <a:t>Compile all code + run unit tests</a:t>
            </a:r>
          </a:p>
          <a:p>
            <a:pPr eaLnBrk="1" hangingPunct="1">
              <a:lnSpc>
                <a:spcPct val="80000"/>
              </a:lnSpc>
            </a:pPr>
            <a:r>
              <a:rPr lang="nl-BE" dirty="0"/>
              <a:t>Deploy on server</a:t>
            </a:r>
          </a:p>
          <a:p>
            <a:pPr eaLnBrk="1" hangingPunct="1">
              <a:lnSpc>
                <a:spcPct val="80000"/>
              </a:lnSpc>
            </a:pPr>
            <a:r>
              <a:rPr lang="nl-BE" dirty="0"/>
              <a:t>Run integration tests</a:t>
            </a:r>
          </a:p>
          <a:p>
            <a:pPr eaLnBrk="1" hangingPunct="1">
              <a:lnSpc>
                <a:spcPct val="80000"/>
              </a:lnSpc>
            </a:pPr>
            <a:r>
              <a:rPr lang="nl-BE" dirty="0"/>
              <a:t>Publish report</a:t>
            </a:r>
          </a:p>
          <a:p>
            <a:pPr lvl="1" eaLnBrk="1" hangingPunct="1">
              <a:lnSpc>
                <a:spcPct val="80000"/>
              </a:lnSpc>
            </a:pPr>
            <a:r>
              <a:rPr lang="nl-BE" dirty="0"/>
              <a:t>Can contain server log, modification set, code audits, …</a:t>
            </a:r>
          </a:p>
          <a:p>
            <a:pPr lvl="1" eaLnBrk="1" hangingPunct="1">
              <a:lnSpc>
                <a:spcPct val="80000"/>
              </a:lnSpc>
            </a:pPr>
            <a:r>
              <a:rPr lang="nl-BE" dirty="0"/>
              <a:t>If build failed: contains failing tests</a:t>
            </a:r>
          </a:p>
          <a:p>
            <a:pPr eaLnBrk="1" hangingPunct="1">
              <a:lnSpc>
                <a:spcPct val="80000"/>
              </a:lnSpc>
            </a:pPr>
            <a:r>
              <a:rPr lang="nl-BE" dirty="0"/>
              <a:t>If build was successful</a:t>
            </a:r>
          </a:p>
          <a:p>
            <a:pPr lvl="1" eaLnBrk="1" hangingPunct="1">
              <a:lnSpc>
                <a:spcPct val="80000"/>
              </a:lnSpc>
            </a:pPr>
            <a:r>
              <a:rPr lang="nl-BE" dirty="0"/>
              <a:t>Tag all code on CVS</a:t>
            </a:r>
          </a:p>
          <a:p>
            <a:pPr lvl="1" eaLnBrk="1" hangingPunct="1">
              <a:lnSpc>
                <a:spcPct val="80000"/>
              </a:lnSpc>
            </a:pPr>
            <a:r>
              <a:rPr lang="nl-BE" dirty="0"/>
              <a:t>Check in deployment file + tag</a:t>
            </a:r>
          </a:p>
          <a:p>
            <a:pPr lvl="2" eaLnBrk="1" hangingPunct="1">
              <a:lnSpc>
                <a:spcPct val="80000"/>
              </a:lnSpc>
            </a:pPr>
            <a:r>
              <a:rPr lang="nl-BE" dirty="0"/>
              <a:t>Shippable product</a:t>
            </a:r>
          </a:p>
          <a:p>
            <a:pPr lvl="2" eaLnBrk="1" hangingPunct="1">
              <a:lnSpc>
                <a:spcPct val="80000"/>
              </a:lnSpc>
            </a:pPr>
            <a:r>
              <a:rPr lang="nl-BE" dirty="0"/>
              <a:t>Installed in acceptance / production environment</a:t>
            </a:r>
            <a:endParaRPr lang="nl-NL" dirty="0"/>
          </a:p>
        </p:txBody>
      </p:sp>
    </p:spTree>
    <p:extLst>
      <p:ext uri="{BB962C8B-B14F-4D97-AF65-F5344CB8AC3E}">
        <p14:creationId xmlns:p14="http://schemas.microsoft.com/office/powerpoint/2010/main" val="2142881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28</a:t>
            </a:fld>
            <a:endParaRPr lang="nl-BE"/>
          </a:p>
        </p:txBody>
      </p:sp>
    </p:spTree>
    <p:extLst>
      <p:ext uri="{BB962C8B-B14F-4D97-AF65-F5344CB8AC3E}">
        <p14:creationId xmlns:p14="http://schemas.microsoft.com/office/powerpoint/2010/main" val="4202204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AB40C868-8F42-43FD-9265-20D144955F82}" type="slidenum">
              <a:rPr lang="nl-BE" smtClean="0"/>
              <a:pPr/>
              <a:t>29</a:t>
            </a:fld>
            <a:endParaRPr lang="nl-BE"/>
          </a:p>
        </p:txBody>
      </p:sp>
    </p:spTree>
    <p:extLst>
      <p:ext uri="{BB962C8B-B14F-4D97-AF65-F5344CB8AC3E}">
        <p14:creationId xmlns:p14="http://schemas.microsoft.com/office/powerpoint/2010/main" val="1424046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a:p>
            <a:pPr marL="179043" indent="-179043">
              <a:buFontTx/>
              <a:buChar char="-"/>
            </a:pPr>
            <a:r>
              <a:rPr lang="nl-BE" dirty="0"/>
              <a:t>first</a:t>
            </a:r>
            <a:r>
              <a:rPr lang="nl-BE" baseline="0" dirty="0"/>
              <a:t> do a </a:t>
            </a:r>
            <a:r>
              <a:rPr lang="nl-BE" baseline="0" dirty="0" err="1"/>
              <a:t>checkout</a:t>
            </a:r>
            <a:r>
              <a:rPr lang="nl-BE" baseline="0" dirty="0"/>
              <a:t> of a </a:t>
            </a:r>
            <a:r>
              <a:rPr lang="nl-BE" baseline="0" dirty="0" err="1"/>
              <a:t>version</a:t>
            </a:r>
            <a:r>
              <a:rPr lang="nl-BE" baseline="0" dirty="0"/>
              <a:t> (</a:t>
            </a:r>
            <a:r>
              <a:rPr lang="nl-BE" baseline="0" dirty="0" err="1"/>
              <a:t>for</a:t>
            </a:r>
            <a:r>
              <a:rPr lang="nl-BE" baseline="0" dirty="0"/>
              <a:t> </a:t>
            </a:r>
            <a:r>
              <a:rPr lang="nl-BE" baseline="0" dirty="0" err="1"/>
              <a:t>acceptance</a:t>
            </a:r>
            <a:r>
              <a:rPr lang="nl-BE" baseline="0" dirty="0"/>
              <a:t> or </a:t>
            </a:r>
            <a:r>
              <a:rPr lang="nl-BE" baseline="0" dirty="0" err="1"/>
              <a:t>production</a:t>
            </a:r>
            <a:r>
              <a:rPr lang="nl-BE" baseline="0" dirty="0"/>
              <a:t>)</a:t>
            </a:r>
          </a:p>
          <a:p>
            <a:pPr marL="179043" indent="-179043">
              <a:buFontTx/>
              <a:buChar char="-"/>
            </a:pPr>
            <a:r>
              <a:rPr lang="nl-BE" baseline="0" dirty="0" err="1"/>
              <a:t>Then</a:t>
            </a:r>
            <a:r>
              <a:rPr lang="nl-BE" baseline="0" dirty="0"/>
              <a:t> do a </a:t>
            </a:r>
            <a:r>
              <a:rPr lang="nl-BE" baseline="0" dirty="0" err="1"/>
              <a:t>rollout</a:t>
            </a:r>
            <a:r>
              <a:rPr lang="nl-BE" baseline="0" dirty="0"/>
              <a:t> </a:t>
            </a:r>
            <a:r>
              <a:rPr lang="nl-BE" baseline="0" dirty="0" err="1"/>
              <a:t>to</a:t>
            </a:r>
            <a:r>
              <a:rPr lang="nl-BE" baseline="0" dirty="0"/>
              <a:t> environment – </a:t>
            </a:r>
            <a:r>
              <a:rPr lang="nl-BE" baseline="0" dirty="0" err="1"/>
              <a:t>selecting</a:t>
            </a:r>
            <a:r>
              <a:rPr lang="nl-BE" baseline="0" dirty="0"/>
              <a:t> </a:t>
            </a:r>
            <a:r>
              <a:rPr lang="nl-BE" baseline="0" dirty="0" err="1"/>
              <a:t>some</a:t>
            </a:r>
            <a:r>
              <a:rPr lang="nl-BE" baseline="0" dirty="0"/>
              <a:t> options (</a:t>
            </a:r>
            <a:r>
              <a:rPr lang="nl-BE" baseline="0" dirty="0" err="1"/>
              <a:t>db</a:t>
            </a:r>
            <a:r>
              <a:rPr lang="nl-BE" baseline="0" dirty="0"/>
              <a:t> or </a:t>
            </a:r>
            <a:r>
              <a:rPr lang="nl-BE" baseline="0" dirty="0" err="1"/>
              <a:t>not</a:t>
            </a:r>
            <a:r>
              <a:rPr lang="nl-BE" baseline="0" dirty="0"/>
              <a:t>, </a:t>
            </a:r>
            <a:r>
              <a:rPr lang="nl-BE" baseline="0" dirty="0" err="1"/>
              <a:t>config</a:t>
            </a:r>
            <a:r>
              <a:rPr lang="nl-BE" baseline="0" dirty="0"/>
              <a:t> of server or </a:t>
            </a:r>
            <a:r>
              <a:rPr lang="nl-BE" baseline="0" dirty="0" err="1"/>
              <a:t>not</a:t>
            </a:r>
            <a:r>
              <a:rPr lang="nl-BE" baseline="0" dirty="0"/>
              <a:t>, </a:t>
            </a:r>
            <a:r>
              <a:rPr lang="nl-BE" baseline="0" dirty="0" err="1"/>
              <a:t>which</a:t>
            </a:r>
            <a:r>
              <a:rPr lang="nl-BE" baseline="0" dirty="0"/>
              <a:t> </a:t>
            </a:r>
            <a:r>
              <a:rPr lang="nl-BE" baseline="0" dirty="0" err="1"/>
              <a:t>components</a:t>
            </a:r>
            <a:r>
              <a:rPr lang="nl-BE" baseline="0" dirty="0"/>
              <a:t> </a:t>
            </a:r>
            <a:r>
              <a:rPr lang="nl-BE" baseline="0" dirty="0" err="1"/>
              <a:t>to</a:t>
            </a:r>
            <a:r>
              <a:rPr lang="nl-BE" baseline="0" dirty="0"/>
              <a:t> </a:t>
            </a:r>
            <a:r>
              <a:rPr lang="nl-BE" baseline="0" dirty="0" err="1"/>
              <a:t>deploy</a:t>
            </a:r>
            <a:r>
              <a:rPr lang="nl-BE" baseline="0" dirty="0"/>
              <a:t>), environment </a:t>
            </a:r>
            <a:r>
              <a:rPr lang="nl-BE" baseline="0" dirty="0" err="1"/>
              <a:t>can</a:t>
            </a:r>
            <a:r>
              <a:rPr lang="nl-BE" baseline="0" dirty="0"/>
              <a:t> </a:t>
            </a:r>
            <a:r>
              <a:rPr lang="nl-BE" baseline="0" dirty="0" err="1"/>
              <a:t>be</a:t>
            </a:r>
            <a:r>
              <a:rPr lang="nl-BE" baseline="0" dirty="0"/>
              <a:t> </a:t>
            </a:r>
            <a:r>
              <a:rPr lang="nl-BE" baseline="0" dirty="0" err="1"/>
              <a:t>acceptance</a:t>
            </a:r>
            <a:r>
              <a:rPr lang="nl-BE" baseline="0" dirty="0"/>
              <a:t>, </a:t>
            </a:r>
            <a:r>
              <a:rPr lang="nl-BE" baseline="0" dirty="0" err="1"/>
              <a:t>prod</a:t>
            </a:r>
            <a:r>
              <a:rPr lang="nl-BE" baseline="0" dirty="0"/>
              <a:t>, </a:t>
            </a:r>
            <a:r>
              <a:rPr lang="nl-BE" baseline="0" dirty="0" err="1"/>
              <a:t>sanity</a:t>
            </a:r>
            <a:r>
              <a:rPr lang="nl-BE" baseline="0" dirty="0"/>
              <a:t>, …</a:t>
            </a:r>
          </a:p>
          <a:p>
            <a:pPr marL="179043" indent="-179043">
              <a:buFontTx/>
              <a:buChar char="-"/>
            </a:pPr>
            <a:r>
              <a:rPr lang="nl-BE" baseline="0" dirty="0" err="1"/>
              <a:t>Rollout</a:t>
            </a:r>
            <a:r>
              <a:rPr lang="nl-BE" baseline="0" dirty="0"/>
              <a:t> </a:t>
            </a:r>
            <a:r>
              <a:rPr lang="nl-BE" baseline="0" dirty="0" err="1"/>
              <a:t>itself</a:t>
            </a:r>
            <a:r>
              <a:rPr lang="nl-BE" baseline="0" dirty="0"/>
              <a:t> does: </a:t>
            </a:r>
          </a:p>
          <a:p>
            <a:pPr marL="656492" lvl="1" indent="-179043">
              <a:buFontTx/>
              <a:buChar char="-"/>
            </a:pPr>
            <a:r>
              <a:rPr lang="nl-BE" dirty="0"/>
              <a:t>Run </a:t>
            </a:r>
            <a:r>
              <a:rPr lang="nl-BE" dirty="0" err="1"/>
              <a:t>db</a:t>
            </a:r>
            <a:r>
              <a:rPr lang="nl-BE" dirty="0"/>
              <a:t> scripts</a:t>
            </a:r>
          </a:p>
          <a:p>
            <a:pPr marL="656492" lvl="1" indent="-179043">
              <a:buFontTx/>
              <a:buChar char="-"/>
            </a:pPr>
            <a:r>
              <a:rPr lang="nl-BE" dirty="0" err="1"/>
              <a:t>Configure</a:t>
            </a:r>
            <a:r>
              <a:rPr lang="nl-BE" baseline="0" dirty="0"/>
              <a:t> </a:t>
            </a:r>
            <a:r>
              <a:rPr lang="nl-BE" baseline="0" dirty="0" err="1"/>
              <a:t>application</a:t>
            </a:r>
            <a:r>
              <a:rPr lang="nl-BE" baseline="0" dirty="0"/>
              <a:t> server</a:t>
            </a:r>
          </a:p>
          <a:p>
            <a:pPr marL="1133942" lvl="2" indent="-179043">
              <a:buFontTx/>
              <a:buChar char="-"/>
            </a:pPr>
            <a:r>
              <a:rPr lang="nl-BE" baseline="0" dirty="0"/>
              <a:t>Data sources</a:t>
            </a:r>
          </a:p>
          <a:p>
            <a:pPr marL="1133942" lvl="2" indent="-179043">
              <a:buFontTx/>
              <a:buChar char="-"/>
            </a:pPr>
            <a:r>
              <a:rPr lang="nl-BE" baseline="0" dirty="0" err="1"/>
              <a:t>Startup</a:t>
            </a:r>
            <a:r>
              <a:rPr lang="nl-BE" baseline="0" dirty="0"/>
              <a:t> </a:t>
            </a:r>
            <a:r>
              <a:rPr lang="nl-BE" baseline="0" dirty="0" err="1"/>
              <a:t>params</a:t>
            </a:r>
            <a:endParaRPr lang="nl-BE" baseline="0" dirty="0"/>
          </a:p>
          <a:p>
            <a:pPr marL="1133942" lvl="2" indent="-179043">
              <a:buFontTx/>
              <a:buChar char="-"/>
            </a:pPr>
            <a:r>
              <a:rPr lang="nl-BE" baseline="0" dirty="0"/>
              <a:t>Queues</a:t>
            </a:r>
          </a:p>
          <a:p>
            <a:pPr marL="1133942" lvl="2" indent="-179043">
              <a:buFontTx/>
              <a:buChar char="-"/>
            </a:pPr>
            <a:r>
              <a:rPr lang="nl-BE" baseline="0" dirty="0" err="1"/>
              <a:t>Create</a:t>
            </a:r>
            <a:r>
              <a:rPr lang="nl-BE" baseline="0" dirty="0"/>
              <a:t> directories</a:t>
            </a:r>
          </a:p>
          <a:p>
            <a:pPr marL="1133942" lvl="2" indent="-179043">
              <a:buFontTx/>
              <a:buChar char="-"/>
            </a:pPr>
            <a:r>
              <a:rPr lang="nl-BE" baseline="0" dirty="0" err="1"/>
              <a:t>Restarts</a:t>
            </a:r>
            <a:endParaRPr lang="nl-BE" baseline="0" dirty="0"/>
          </a:p>
          <a:p>
            <a:pPr marL="656492" lvl="1" indent="-179043">
              <a:buFontTx/>
              <a:buChar char="-"/>
            </a:pPr>
            <a:r>
              <a:rPr lang="nl-BE" baseline="0" dirty="0" err="1"/>
              <a:t>Deploys</a:t>
            </a:r>
            <a:r>
              <a:rPr lang="nl-BE" baseline="0" dirty="0"/>
              <a:t> </a:t>
            </a:r>
            <a:r>
              <a:rPr lang="nl-BE" baseline="0" dirty="0" err="1"/>
              <a:t>application</a:t>
            </a:r>
            <a:endParaRPr lang="nl-BE" baseline="0" dirty="0"/>
          </a:p>
          <a:p>
            <a:pPr marL="179043" indent="-179043">
              <a:buFontTx/>
              <a:buChar char="-"/>
            </a:pPr>
            <a:r>
              <a:rPr lang="nl-BE" baseline="0" dirty="0" err="1"/>
              <a:t>DevOps</a:t>
            </a:r>
            <a:r>
              <a:rPr lang="nl-BE" baseline="0" dirty="0"/>
              <a:t> </a:t>
            </a:r>
            <a:r>
              <a:rPr lang="nl-BE" baseline="0" dirty="0" err="1"/>
              <a:t>creates</a:t>
            </a:r>
            <a:r>
              <a:rPr lang="nl-BE" baseline="0" dirty="0"/>
              <a:t> virtual images </a:t>
            </a:r>
            <a:r>
              <a:rPr lang="nl-BE" baseline="0" dirty="0" err="1"/>
              <a:t>with</a:t>
            </a:r>
            <a:r>
              <a:rPr lang="nl-BE" baseline="0" dirty="0"/>
              <a:t> </a:t>
            </a:r>
            <a:r>
              <a:rPr lang="nl-BE" baseline="0" dirty="0" err="1"/>
              <a:t>an</a:t>
            </a:r>
            <a:r>
              <a:rPr lang="nl-BE" baseline="0" dirty="0"/>
              <a:t> os, </a:t>
            </a:r>
            <a:r>
              <a:rPr lang="nl-BE" baseline="0" dirty="0" err="1"/>
              <a:t>application</a:t>
            </a:r>
            <a:r>
              <a:rPr lang="nl-BE" baseline="0" dirty="0"/>
              <a:t> server, </a:t>
            </a:r>
            <a:r>
              <a:rPr lang="nl-BE" baseline="0" dirty="0" err="1"/>
              <a:t>other</a:t>
            </a:r>
            <a:r>
              <a:rPr lang="nl-BE" baseline="0" dirty="0"/>
              <a:t> tools </a:t>
            </a:r>
            <a:r>
              <a:rPr lang="nl-BE" baseline="0" dirty="0" err="1"/>
              <a:t>needed</a:t>
            </a:r>
            <a:r>
              <a:rPr lang="nl-BE" baseline="0" dirty="0"/>
              <a:t> on.</a:t>
            </a:r>
          </a:p>
          <a:p>
            <a:r>
              <a:rPr lang="nl-BE" dirty="0"/>
              <a:t>	</a:t>
            </a:r>
          </a:p>
          <a:p>
            <a:r>
              <a:rPr lang="nl-BE" dirty="0"/>
              <a:t>Team </a:t>
            </a:r>
            <a:r>
              <a:rPr lang="nl-BE" dirty="0" err="1"/>
              <a:t>basically</a:t>
            </a:r>
            <a:r>
              <a:rPr lang="nl-BE" baseline="0" dirty="0"/>
              <a:t> </a:t>
            </a:r>
            <a:r>
              <a:rPr lang="nl-BE" baseline="0" dirty="0" err="1"/>
              <a:t>responsible</a:t>
            </a:r>
            <a:r>
              <a:rPr lang="nl-BE" baseline="0" dirty="0"/>
              <a:t> </a:t>
            </a:r>
            <a:r>
              <a:rPr lang="nl-BE" baseline="0" dirty="0" err="1"/>
              <a:t>for</a:t>
            </a:r>
            <a:r>
              <a:rPr lang="nl-BE" baseline="0" dirty="0"/>
              <a:t> </a:t>
            </a:r>
            <a:r>
              <a:rPr lang="nl-BE" baseline="0" dirty="0" err="1"/>
              <a:t>not</a:t>
            </a:r>
            <a:r>
              <a:rPr lang="nl-BE" baseline="0" dirty="0"/>
              <a:t> </a:t>
            </a:r>
            <a:r>
              <a:rPr lang="nl-BE" baseline="0" dirty="0" err="1"/>
              <a:t>just</a:t>
            </a:r>
            <a:r>
              <a:rPr lang="nl-BE" baseline="0" dirty="0"/>
              <a:t> development, but </a:t>
            </a:r>
            <a:r>
              <a:rPr lang="nl-BE" baseline="0" dirty="0" err="1"/>
              <a:t>also</a:t>
            </a:r>
            <a:r>
              <a:rPr lang="nl-BE" baseline="0" dirty="0"/>
              <a:t> </a:t>
            </a:r>
            <a:r>
              <a:rPr lang="nl-BE" baseline="0" dirty="0" err="1"/>
              <a:t>the</a:t>
            </a:r>
            <a:r>
              <a:rPr lang="nl-BE" baseline="0" dirty="0"/>
              <a:t> release in </a:t>
            </a:r>
            <a:r>
              <a:rPr lang="nl-BE" baseline="0" dirty="0" err="1"/>
              <a:t>production</a:t>
            </a:r>
            <a:r>
              <a:rPr lang="nl-BE" baseline="0" dirty="0"/>
              <a:t> </a:t>
            </a:r>
            <a:r>
              <a:rPr lang="nl-BE" baseline="0" dirty="0" err="1"/>
              <a:t>and</a:t>
            </a:r>
            <a:r>
              <a:rPr lang="nl-BE" baseline="0" dirty="0"/>
              <a:t> </a:t>
            </a:r>
            <a:r>
              <a:rPr lang="nl-BE" baseline="0" dirty="0" err="1"/>
              <a:t>keeping</a:t>
            </a:r>
            <a:r>
              <a:rPr lang="nl-BE" baseline="0" dirty="0"/>
              <a:t> </a:t>
            </a:r>
            <a:r>
              <a:rPr lang="nl-BE" baseline="0" dirty="0" err="1"/>
              <a:t>it</a:t>
            </a:r>
            <a:r>
              <a:rPr lang="nl-BE" baseline="0" dirty="0"/>
              <a:t> running. </a:t>
            </a:r>
            <a:r>
              <a:rPr lang="nl-BE" baseline="0" dirty="0" err="1"/>
              <a:t>Might</a:t>
            </a:r>
            <a:r>
              <a:rPr lang="nl-BE" baseline="0" dirty="0"/>
              <a:t> </a:t>
            </a:r>
            <a:r>
              <a:rPr lang="nl-BE" baseline="0" dirty="0" err="1"/>
              <a:t>need</a:t>
            </a:r>
            <a:r>
              <a:rPr lang="nl-BE" baseline="0" dirty="0"/>
              <a:t> extra expertise in team </a:t>
            </a:r>
            <a:r>
              <a:rPr lang="nl-BE" baseline="0" dirty="0" err="1"/>
              <a:t>that</a:t>
            </a:r>
            <a:r>
              <a:rPr lang="nl-BE" baseline="0" dirty="0"/>
              <a:t> is </a:t>
            </a:r>
            <a:r>
              <a:rPr lang="nl-BE" baseline="0" dirty="0" err="1"/>
              <a:t>currently</a:t>
            </a:r>
            <a:r>
              <a:rPr lang="nl-BE" baseline="0" dirty="0"/>
              <a:t> in separate </a:t>
            </a:r>
            <a:r>
              <a:rPr lang="nl-BE" baseline="0" dirty="0" err="1"/>
              <a:t>operation</a:t>
            </a:r>
            <a:r>
              <a:rPr lang="nl-BE" baseline="0" dirty="0"/>
              <a:t> </a:t>
            </a:r>
            <a:r>
              <a:rPr lang="nl-BE" baseline="0" dirty="0" err="1"/>
              <a:t>division</a:t>
            </a:r>
            <a:r>
              <a:rPr lang="nl-BE" baseline="0" dirty="0"/>
              <a:t>/</a:t>
            </a:r>
            <a:r>
              <a:rPr lang="nl-BE" baseline="0" dirty="0" err="1"/>
              <a:t>dev</a:t>
            </a:r>
            <a:r>
              <a:rPr lang="nl-BE" baseline="0" dirty="0"/>
              <a:t> support/…</a:t>
            </a:r>
            <a:endParaRPr lang="nl-BE" dirty="0"/>
          </a:p>
          <a:p>
            <a:endParaRPr lang="nl-BE"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30</a:t>
            </a:fld>
            <a:endParaRPr lang="nl-BE"/>
          </a:p>
        </p:txBody>
      </p:sp>
    </p:spTree>
    <p:extLst>
      <p:ext uri="{BB962C8B-B14F-4D97-AF65-F5344CB8AC3E}">
        <p14:creationId xmlns:p14="http://schemas.microsoft.com/office/powerpoint/2010/main" val="572661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F3A4694-900E-4CBF-89A0-6442922CEFAA}" type="slidenum">
              <a:rPr lang="en-GB" smtClean="0"/>
              <a:pPr/>
              <a:t>3</a:t>
            </a:fld>
            <a:endParaRPr lang="en-GB"/>
          </a:p>
        </p:txBody>
      </p:sp>
      <p:sp>
        <p:nvSpPr>
          <p:cNvPr id="166915" name="Rectangle 2"/>
          <p:cNvSpPr>
            <a:spLocks noGrp="1" noRot="1" noChangeAspect="1" noChangeArrowheads="1" noTextEdit="1"/>
          </p:cNvSpPr>
          <p:nvPr>
            <p:ph type="sldImg"/>
          </p:nvPr>
        </p:nvSpPr>
        <p:spPr>
          <a:xfrm>
            <a:off x="92075" y="744538"/>
            <a:ext cx="6615113" cy="3722687"/>
          </a:xfrm>
          <a:ln/>
        </p:spPr>
      </p:sp>
      <p:sp>
        <p:nvSpPr>
          <p:cNvPr id="166916" name="Rectangle 3"/>
          <p:cNvSpPr>
            <a:spLocks noGrp="1" noChangeArrowheads="1"/>
          </p:cNvSpPr>
          <p:nvPr>
            <p:ph type="body" idx="1"/>
          </p:nvPr>
        </p:nvSpPr>
        <p:spPr>
          <a:noFill/>
          <a:ln/>
        </p:spPr>
        <p:txBody>
          <a:bodyPr/>
          <a:lstStyle/>
          <a:p>
            <a:endParaRPr lang="nl-NL" dirty="0"/>
          </a:p>
        </p:txBody>
      </p:sp>
    </p:spTree>
    <p:extLst>
      <p:ext uri="{BB962C8B-B14F-4D97-AF65-F5344CB8AC3E}">
        <p14:creationId xmlns:p14="http://schemas.microsoft.com/office/powerpoint/2010/main" val="989199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Luc</a:t>
            </a:r>
          </a:p>
        </p:txBody>
      </p:sp>
      <p:sp>
        <p:nvSpPr>
          <p:cNvPr id="4" name="Slide Number Placeholder 3"/>
          <p:cNvSpPr>
            <a:spLocks noGrp="1"/>
          </p:cNvSpPr>
          <p:nvPr>
            <p:ph type="sldNum" sz="quarter" idx="10"/>
          </p:nvPr>
        </p:nvSpPr>
        <p:spPr/>
        <p:txBody>
          <a:bodyPr/>
          <a:lstStyle/>
          <a:p>
            <a:fld id="{01FEB169-8CA3-D148-A2C3-205138C18B08}" type="slidenum">
              <a:rPr lang="nl-NL" smtClean="0"/>
              <a:pPr/>
              <a:t>31</a:t>
            </a:fld>
            <a:endParaRPr lang="nl-NL" dirty="0"/>
          </a:p>
        </p:txBody>
      </p:sp>
    </p:spTree>
    <p:extLst>
      <p:ext uri="{BB962C8B-B14F-4D97-AF65-F5344CB8AC3E}">
        <p14:creationId xmlns:p14="http://schemas.microsoft.com/office/powerpoint/2010/main" val="1407024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p:spPr>
        <p:txBody>
          <a:bodyPr/>
          <a:lstStyle/>
          <a:p>
            <a:r>
              <a:rPr lang="nl-BE"/>
              <a:t>Schrijf 1 test =&gt; baby step: mini stukje functionaliteit</a:t>
            </a:r>
          </a:p>
          <a:p>
            <a:r>
              <a:rPr lang="nl-BE"/>
              <a:t>Faalt =&gt; controleer of hij om de juiste reden faalt (want anders heb je misschien niet het juiste getest)</a:t>
            </a:r>
          </a:p>
          <a:p>
            <a:endParaRPr lang="nl-BE"/>
          </a:p>
          <a:p>
            <a:r>
              <a:rPr lang="nl-BE"/>
              <a:t>Driver / navigator =&gt; stel dat de driver iets implementeert zonder EERST een test te schrijven =&gt; melden </a:t>
            </a:r>
            <a:r>
              <a:rPr lang="nl-BE">
                <a:sym typeface="Wingdings" pitchFamily="2" charset="2"/>
              </a:rPr>
              <a:t></a:t>
            </a:r>
          </a:p>
          <a:p>
            <a:endParaRPr lang="nl-BE">
              <a:sym typeface="Wingdings" pitchFamily="2" charset="2"/>
            </a:endParaRPr>
          </a:p>
          <a:p>
            <a:endParaRPr lang="nl-BE"/>
          </a:p>
        </p:txBody>
      </p:sp>
      <p:sp>
        <p:nvSpPr>
          <p:cNvPr id="191492" name="Slide Number Placeholder 3"/>
          <p:cNvSpPr>
            <a:spLocks noGrp="1"/>
          </p:cNvSpPr>
          <p:nvPr>
            <p:ph type="sldNum" sz="quarter" idx="5"/>
          </p:nvPr>
        </p:nvSpPr>
        <p:spPr>
          <a:noFill/>
        </p:spPr>
        <p:txBody>
          <a:bodyPr/>
          <a:lstStyle/>
          <a:p>
            <a:fld id="{CAEC40E7-903E-42FB-9F03-5C2A4E023638}" type="slidenum">
              <a:rPr lang="en-GB" smtClean="0"/>
              <a:pPr/>
              <a:t>32</a:t>
            </a:fld>
            <a:endParaRPr lang="en-GB"/>
          </a:p>
        </p:txBody>
      </p:sp>
    </p:spTree>
    <p:extLst>
      <p:ext uri="{BB962C8B-B14F-4D97-AF65-F5344CB8AC3E}">
        <p14:creationId xmlns:p14="http://schemas.microsoft.com/office/powerpoint/2010/main" val="660035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Be</a:t>
            </a:r>
            <a:r>
              <a:rPr lang="nl-BE" baseline="0" dirty="0"/>
              <a:t> </a:t>
            </a:r>
            <a:r>
              <a:rPr lang="nl-BE" baseline="0" dirty="0" err="1"/>
              <a:t>pragmatic</a:t>
            </a:r>
            <a:r>
              <a:rPr lang="nl-BE" baseline="0" dirty="0"/>
              <a:t>, </a:t>
            </a:r>
            <a:r>
              <a:rPr lang="nl-BE" baseline="0" dirty="0" err="1"/>
              <a:t>getters</a:t>
            </a:r>
            <a:r>
              <a:rPr lang="nl-BE" baseline="0" dirty="0"/>
              <a:t> </a:t>
            </a:r>
            <a:r>
              <a:rPr lang="nl-BE" baseline="0" dirty="0" err="1"/>
              <a:t>and</a:t>
            </a:r>
            <a:r>
              <a:rPr lang="nl-BE" baseline="0" dirty="0"/>
              <a:t> setters do </a:t>
            </a:r>
            <a:r>
              <a:rPr lang="nl-BE" baseline="0" dirty="0" err="1"/>
              <a:t>not</a:t>
            </a:r>
            <a:r>
              <a:rPr lang="nl-BE" baseline="0" dirty="0"/>
              <a:t> </a:t>
            </a:r>
            <a:r>
              <a:rPr lang="nl-BE" baseline="0" dirty="0" err="1"/>
              <a:t>need</a:t>
            </a:r>
            <a:r>
              <a:rPr lang="nl-BE" baseline="0" dirty="0"/>
              <a:t> a unit test</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33</a:t>
            </a:fld>
            <a:endParaRPr lang="nl-NL" dirty="0"/>
          </a:p>
        </p:txBody>
      </p:sp>
    </p:spTree>
    <p:extLst>
      <p:ext uri="{BB962C8B-B14F-4D97-AF65-F5344CB8AC3E}">
        <p14:creationId xmlns:p14="http://schemas.microsoft.com/office/powerpoint/2010/main" val="19123191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Check </a:t>
            </a:r>
            <a:r>
              <a:rPr lang="nl-BE" dirty="0" err="1"/>
              <a:t>if</a:t>
            </a:r>
            <a:r>
              <a:rPr lang="nl-BE" dirty="0"/>
              <a:t> test is correct =&gt;</a:t>
            </a:r>
            <a:r>
              <a:rPr lang="nl-BE" baseline="0" dirty="0"/>
              <a:t> </a:t>
            </a:r>
            <a:r>
              <a:rPr lang="nl-BE" baseline="0" dirty="0" err="1"/>
              <a:t>assume</a:t>
            </a:r>
            <a:r>
              <a:rPr lang="nl-BE" baseline="0" dirty="0"/>
              <a:t> </a:t>
            </a:r>
            <a:r>
              <a:rPr lang="nl-BE" baseline="0" dirty="0" err="1"/>
              <a:t>you</a:t>
            </a:r>
            <a:r>
              <a:rPr lang="nl-BE" baseline="0" dirty="0"/>
              <a:t> first </a:t>
            </a:r>
            <a:r>
              <a:rPr lang="nl-BE" baseline="0" dirty="0" err="1"/>
              <a:t>write</a:t>
            </a:r>
            <a:r>
              <a:rPr lang="nl-BE" baseline="0" dirty="0"/>
              <a:t> </a:t>
            </a:r>
            <a:r>
              <a:rPr lang="nl-BE" baseline="0" dirty="0" err="1"/>
              <a:t>your</a:t>
            </a:r>
            <a:r>
              <a:rPr lang="nl-BE" baseline="0" dirty="0"/>
              <a:t> code, </a:t>
            </a:r>
            <a:r>
              <a:rPr lang="nl-BE" baseline="0" dirty="0" err="1"/>
              <a:t>then</a:t>
            </a:r>
            <a:r>
              <a:rPr lang="nl-BE" baseline="0" dirty="0"/>
              <a:t> the test, </a:t>
            </a:r>
            <a:r>
              <a:rPr lang="nl-BE" baseline="0" dirty="0" err="1"/>
              <a:t>and</a:t>
            </a:r>
            <a:r>
              <a:rPr lang="nl-BE" baseline="0" dirty="0"/>
              <a:t> the test is green. Are </a:t>
            </a:r>
            <a:r>
              <a:rPr lang="nl-BE" baseline="0" dirty="0" err="1"/>
              <a:t>you</a:t>
            </a:r>
            <a:r>
              <a:rPr lang="nl-BE" baseline="0" dirty="0"/>
              <a:t> </a:t>
            </a:r>
            <a:r>
              <a:rPr lang="nl-BE" baseline="0" dirty="0" err="1"/>
              <a:t>sure</a:t>
            </a:r>
            <a:r>
              <a:rPr lang="nl-BE" baseline="0" dirty="0"/>
              <a:t> the test is </a:t>
            </a:r>
            <a:r>
              <a:rPr lang="nl-BE" baseline="0" dirty="0" err="1"/>
              <a:t>correctly</a:t>
            </a:r>
            <a:r>
              <a:rPr lang="nl-BE" baseline="0" dirty="0"/>
              <a:t> </a:t>
            </a:r>
            <a:r>
              <a:rPr lang="nl-BE" baseline="0" dirty="0" err="1"/>
              <a:t>testing</a:t>
            </a:r>
            <a:r>
              <a:rPr lang="nl-BE" baseline="0" dirty="0"/>
              <a:t> the code? In test first </a:t>
            </a:r>
            <a:r>
              <a:rPr lang="nl-BE" baseline="0" dirty="0" err="1"/>
              <a:t>you</a:t>
            </a:r>
            <a:r>
              <a:rPr lang="nl-BE" baseline="0" dirty="0"/>
              <a:t> first have a </a:t>
            </a:r>
            <a:r>
              <a:rPr lang="nl-BE" baseline="0" dirty="0" err="1"/>
              <a:t>failing</a:t>
            </a:r>
            <a:r>
              <a:rPr lang="nl-BE" baseline="0" dirty="0"/>
              <a:t> test, </a:t>
            </a:r>
            <a:r>
              <a:rPr lang="nl-BE" baseline="0" dirty="0" err="1"/>
              <a:t>you</a:t>
            </a:r>
            <a:r>
              <a:rPr lang="nl-BE" baseline="0" dirty="0"/>
              <a:t> check </a:t>
            </a:r>
            <a:r>
              <a:rPr lang="nl-BE" baseline="0" dirty="0" err="1"/>
              <a:t>if</a:t>
            </a:r>
            <a:r>
              <a:rPr lang="nl-BE" baseline="0" dirty="0"/>
              <a:t> </a:t>
            </a:r>
            <a:r>
              <a:rPr lang="nl-BE" baseline="0" dirty="0" err="1"/>
              <a:t>it</a:t>
            </a:r>
            <a:r>
              <a:rPr lang="nl-BE" baseline="0" dirty="0"/>
              <a:t> is </a:t>
            </a:r>
            <a:r>
              <a:rPr lang="nl-BE" baseline="0" dirty="0" err="1"/>
              <a:t>failing</a:t>
            </a:r>
            <a:r>
              <a:rPr lang="nl-BE" baseline="0" dirty="0"/>
              <a:t> </a:t>
            </a:r>
            <a:r>
              <a:rPr lang="nl-BE" baseline="0" dirty="0" err="1"/>
              <a:t>because</a:t>
            </a:r>
            <a:r>
              <a:rPr lang="nl-BE" baseline="0" dirty="0"/>
              <a:t> of the correct </a:t>
            </a:r>
            <a:r>
              <a:rPr lang="nl-BE" baseline="0" dirty="0" err="1"/>
              <a:t>reason</a:t>
            </a:r>
            <a:r>
              <a:rPr lang="nl-BE" baseline="0" dirty="0"/>
              <a:t>. </a:t>
            </a:r>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34</a:t>
            </a:fld>
            <a:endParaRPr lang="nl-NL" dirty="0"/>
          </a:p>
        </p:txBody>
      </p:sp>
    </p:spTree>
    <p:extLst>
      <p:ext uri="{BB962C8B-B14F-4D97-AF65-F5344CB8AC3E}">
        <p14:creationId xmlns:p14="http://schemas.microsoft.com/office/powerpoint/2010/main" val="2893078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7C743C14-0392-4D1F-9AED-303FBC939067}" type="slidenum">
              <a:rPr lang="en-GB" smtClean="0"/>
              <a:pPr/>
              <a:t>36</a:t>
            </a:fld>
            <a:endParaRPr lang="en-GB"/>
          </a:p>
        </p:txBody>
      </p:sp>
      <p:sp>
        <p:nvSpPr>
          <p:cNvPr id="193539" name="Rectangle 2"/>
          <p:cNvSpPr>
            <a:spLocks noGrp="1" noRot="1" noChangeAspect="1" noChangeArrowheads="1" noTextEdit="1"/>
          </p:cNvSpPr>
          <p:nvPr>
            <p:ph type="sldImg"/>
          </p:nvPr>
        </p:nvSpPr>
        <p:spPr>
          <a:xfrm>
            <a:off x="92075" y="744538"/>
            <a:ext cx="6615113" cy="3722687"/>
          </a:xfrm>
          <a:ln/>
        </p:spPr>
      </p:sp>
      <p:sp>
        <p:nvSpPr>
          <p:cNvPr id="193540" name="Rectangle 3"/>
          <p:cNvSpPr>
            <a:spLocks noGrp="1" noChangeArrowheads="1"/>
          </p:cNvSpPr>
          <p:nvPr>
            <p:ph type="body" idx="1"/>
          </p:nvPr>
        </p:nvSpPr>
        <p:spPr>
          <a:noFill/>
          <a:ln/>
        </p:spPr>
        <p:txBody>
          <a:bodyPr/>
          <a:lstStyle/>
          <a:p>
            <a:pPr eaLnBrk="1" hangingPunct="1"/>
            <a:r>
              <a:rPr lang="nl-BE" dirty="0"/>
              <a:t>Test Run: runs a </a:t>
            </a:r>
            <a:r>
              <a:rPr lang="nl-BE" dirty="0" err="1"/>
              <a:t>method</a:t>
            </a:r>
            <a:r>
              <a:rPr lang="nl-BE" dirty="0"/>
              <a:t>, a test case or a suite</a:t>
            </a:r>
          </a:p>
          <a:p>
            <a:pPr eaLnBrk="1" hangingPunct="1"/>
            <a:r>
              <a:rPr lang="nl-BE" dirty="0"/>
              <a:t>Test </a:t>
            </a:r>
            <a:r>
              <a:rPr lang="nl-BE" dirty="0" err="1"/>
              <a:t>Results</a:t>
            </a:r>
            <a:r>
              <a:rPr lang="nl-BE" dirty="0"/>
              <a:t>: </a:t>
            </a:r>
            <a:r>
              <a:rPr lang="nl-BE" dirty="0" err="1"/>
              <a:t>result</a:t>
            </a:r>
            <a:r>
              <a:rPr lang="nl-BE" dirty="0"/>
              <a:t> </a:t>
            </a:r>
            <a:r>
              <a:rPr lang="nl-BE" dirty="0" err="1"/>
              <a:t>returned</a:t>
            </a:r>
            <a:r>
              <a:rPr lang="nl-BE" dirty="0"/>
              <a:t> </a:t>
            </a:r>
            <a:r>
              <a:rPr lang="nl-BE" dirty="0" err="1"/>
              <a:t>by</a:t>
            </a:r>
            <a:r>
              <a:rPr lang="nl-BE" dirty="0"/>
              <a:t> a test run</a:t>
            </a:r>
          </a:p>
          <a:p>
            <a:pPr eaLnBrk="1" hangingPunct="1"/>
            <a:endParaRPr lang="nl-NL" dirty="0"/>
          </a:p>
        </p:txBody>
      </p:sp>
    </p:spTree>
    <p:extLst>
      <p:ext uri="{BB962C8B-B14F-4D97-AF65-F5344CB8AC3E}">
        <p14:creationId xmlns:p14="http://schemas.microsoft.com/office/powerpoint/2010/main" val="276066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a:t>
            </a:r>
            <a:r>
              <a:rPr lang="nl-BE" dirty="0" err="1"/>
              <a:t>SetUp</a:t>
            </a:r>
            <a:r>
              <a:rPr lang="nl-BE" dirty="0"/>
              <a:t>] runs </a:t>
            </a:r>
            <a:r>
              <a:rPr lang="nl-BE" dirty="0" err="1"/>
              <a:t>method</a:t>
            </a:r>
            <a:r>
              <a:rPr lang="nl-BE" dirty="0"/>
              <a:t> </a:t>
            </a:r>
            <a:r>
              <a:rPr lang="nl-BE" dirty="0" err="1"/>
              <a:t>before</a:t>
            </a:r>
            <a:r>
              <a:rPr lang="nl-BE" dirty="0"/>
              <a:t> </a:t>
            </a:r>
            <a:r>
              <a:rPr lang="nl-BE" dirty="0" err="1"/>
              <a:t>each</a:t>
            </a:r>
            <a:r>
              <a:rPr lang="nl-BE" dirty="0"/>
              <a:t> test. [</a:t>
            </a:r>
            <a:r>
              <a:rPr lang="nl-BE" dirty="0" err="1"/>
              <a:t>TearDown</a:t>
            </a:r>
            <a:r>
              <a:rPr lang="nl-BE" dirty="0"/>
              <a:t>] runs </a:t>
            </a:r>
            <a:r>
              <a:rPr lang="nl-BE" dirty="0" err="1"/>
              <a:t>method</a:t>
            </a:r>
            <a:r>
              <a:rPr lang="nl-BE" dirty="0"/>
              <a:t> </a:t>
            </a:r>
            <a:r>
              <a:rPr lang="nl-BE" dirty="0" err="1"/>
              <a:t>after</a:t>
            </a:r>
            <a:r>
              <a:rPr lang="nl-BE" dirty="0"/>
              <a:t> </a:t>
            </a:r>
            <a:r>
              <a:rPr lang="nl-BE" dirty="0" err="1"/>
              <a:t>each</a:t>
            </a:r>
            <a:r>
              <a:rPr lang="nl-BE" dirty="0"/>
              <a:t> test. </a:t>
            </a:r>
            <a:r>
              <a:rPr lang="nl-BE" dirty="0" err="1"/>
              <a:t>Interesting</a:t>
            </a:r>
            <a:r>
              <a:rPr lang="nl-BE" dirty="0"/>
              <a:t> </a:t>
            </a:r>
            <a:r>
              <a:rPr lang="nl-BE" dirty="0" err="1"/>
              <a:t>to</a:t>
            </a:r>
            <a:r>
              <a:rPr lang="nl-BE" dirty="0"/>
              <a:t> setup or </a:t>
            </a:r>
            <a:r>
              <a:rPr lang="nl-BE" dirty="0" err="1"/>
              <a:t>teardown</a:t>
            </a:r>
            <a:r>
              <a:rPr lang="nl-BE" dirty="0"/>
              <a:t> data.</a:t>
            </a:r>
          </a:p>
        </p:txBody>
      </p:sp>
      <p:sp>
        <p:nvSpPr>
          <p:cNvPr id="4" name="Slide Number Placeholder 3"/>
          <p:cNvSpPr>
            <a:spLocks noGrp="1"/>
          </p:cNvSpPr>
          <p:nvPr>
            <p:ph type="sldNum" sz="quarter" idx="10"/>
          </p:nvPr>
        </p:nvSpPr>
        <p:spPr/>
        <p:txBody>
          <a:bodyPr/>
          <a:lstStyle/>
          <a:p>
            <a:fld id="{C3F5553E-FBEA-4BEA-8048-97AEA32FE540}" type="slidenum">
              <a:rPr lang="nl-BE" smtClean="0"/>
              <a:t>37</a:t>
            </a:fld>
            <a:endParaRPr lang="nl-BE"/>
          </a:p>
        </p:txBody>
      </p:sp>
    </p:spTree>
    <p:extLst>
      <p:ext uri="{BB962C8B-B14F-4D97-AF65-F5344CB8AC3E}">
        <p14:creationId xmlns:p14="http://schemas.microsoft.com/office/powerpoint/2010/main" val="4155351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See </a:t>
            </a:r>
            <a:r>
              <a:rPr lang="nl-BE" dirty="0" err="1"/>
              <a:t>NUnit</a:t>
            </a:r>
            <a:r>
              <a:rPr lang="nl-BE" baseline="0" dirty="0"/>
              <a:t> </a:t>
            </a:r>
            <a:r>
              <a:rPr lang="nl-BE" baseline="0" dirty="0" err="1"/>
              <a:t>documentation</a:t>
            </a:r>
            <a:r>
              <a:rPr lang="nl-BE" baseline="0" dirty="0"/>
              <a:t> </a:t>
            </a:r>
            <a:r>
              <a:rPr lang="nl-BE" baseline="0" dirty="0" err="1"/>
              <a:t>for</a:t>
            </a:r>
            <a:r>
              <a:rPr lang="nl-BE" baseline="0" dirty="0"/>
              <a:t> more </a:t>
            </a:r>
            <a:r>
              <a:rPr lang="nl-BE" baseline="0" dirty="0" err="1"/>
              <a:t>examples</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38</a:t>
            </a:fld>
            <a:endParaRPr lang="nl-BE"/>
          </a:p>
        </p:txBody>
      </p:sp>
    </p:spTree>
    <p:extLst>
      <p:ext uri="{BB962C8B-B14F-4D97-AF65-F5344CB8AC3E}">
        <p14:creationId xmlns:p14="http://schemas.microsoft.com/office/powerpoint/2010/main" val="59576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p:spPr>
        <p:txBody>
          <a:bodyPr/>
          <a:lstStyle/>
          <a:p>
            <a:r>
              <a:rPr lang="nl-BE"/>
              <a:t>Wouter</a:t>
            </a:r>
          </a:p>
          <a:p>
            <a:endParaRPr lang="nl-BE"/>
          </a:p>
          <a:p>
            <a:r>
              <a:rPr lang="nl-BE"/>
              <a:t>Conclusion</a:t>
            </a:r>
            <a:r>
              <a:rPr lang="nl-BE" dirty="0"/>
              <a:t>: bug does </a:t>
            </a:r>
            <a:r>
              <a:rPr lang="nl-BE" dirty="0" err="1"/>
              <a:t>not</a:t>
            </a:r>
            <a:r>
              <a:rPr lang="nl-BE" dirty="0"/>
              <a:t> </a:t>
            </a:r>
            <a:r>
              <a:rPr lang="nl-BE" dirty="0" err="1"/>
              <a:t>come</a:t>
            </a:r>
            <a:r>
              <a:rPr lang="nl-BE" dirty="0"/>
              <a:t> </a:t>
            </a:r>
            <a:r>
              <a:rPr lang="nl-BE" dirty="0" err="1"/>
              <a:t>again</a:t>
            </a:r>
            <a:endParaRPr lang="nl-BE" dirty="0"/>
          </a:p>
          <a:p>
            <a:endParaRPr lang="nl-BE" dirty="0"/>
          </a:p>
          <a:p>
            <a:r>
              <a:rPr lang="nl-BE" dirty="0" err="1"/>
              <a:t>Example</a:t>
            </a:r>
            <a:r>
              <a:rPr lang="nl-BE" dirty="0"/>
              <a:t> </a:t>
            </a:r>
            <a:r>
              <a:rPr lang="nl-BE" err="1"/>
              <a:t>Fixbug</a:t>
            </a:r>
            <a:r>
              <a:rPr lang="nl-BE"/>
              <a:t> Period:</a:t>
            </a:r>
            <a:endParaRPr lang="nl-BE" dirty="0"/>
          </a:p>
          <a:p>
            <a:r>
              <a:rPr lang="nl-BE" dirty="0" err="1"/>
              <a:t>boundary</a:t>
            </a:r>
            <a:r>
              <a:rPr lang="nl-BE" baseline="0" dirty="0"/>
              <a:t> </a:t>
            </a:r>
            <a:r>
              <a:rPr lang="nl-BE" baseline="0"/>
              <a:t>case: in range should return true if on ending or starting date! </a:t>
            </a:r>
            <a:endParaRPr lang="nl-BE" dirty="0"/>
          </a:p>
        </p:txBody>
      </p:sp>
      <p:sp>
        <p:nvSpPr>
          <p:cNvPr id="202756" name="Slide Number Placeholder 3"/>
          <p:cNvSpPr>
            <a:spLocks noGrp="1"/>
          </p:cNvSpPr>
          <p:nvPr>
            <p:ph type="sldNum" sz="quarter" idx="5"/>
          </p:nvPr>
        </p:nvSpPr>
        <p:spPr>
          <a:noFill/>
        </p:spPr>
        <p:txBody>
          <a:bodyPr/>
          <a:lstStyle/>
          <a:p>
            <a:fld id="{0A1062E8-B575-487A-BE24-4D8E22742E0E}" type="slidenum">
              <a:rPr lang="en-GB" smtClean="0"/>
              <a:pPr/>
              <a:t>42</a:t>
            </a:fld>
            <a:endParaRPr lang="en-GB"/>
          </a:p>
        </p:txBody>
      </p:sp>
    </p:spTree>
    <p:extLst>
      <p:ext uri="{BB962C8B-B14F-4D97-AF65-F5344CB8AC3E}">
        <p14:creationId xmlns:p14="http://schemas.microsoft.com/office/powerpoint/2010/main" val="97068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DC242560-AD33-4913-BD95-970BD63F1891}" type="slidenum">
              <a:rPr lang="en-GB" smtClean="0"/>
              <a:pPr/>
              <a:t>44</a:t>
            </a:fld>
            <a:endParaRPr lang="en-GB"/>
          </a:p>
        </p:txBody>
      </p:sp>
      <p:sp>
        <p:nvSpPr>
          <p:cNvPr id="201731" name="Rectangle 2"/>
          <p:cNvSpPr>
            <a:spLocks noGrp="1" noRot="1" noChangeAspect="1" noChangeArrowheads="1" noTextEdit="1"/>
          </p:cNvSpPr>
          <p:nvPr>
            <p:ph type="sldImg"/>
          </p:nvPr>
        </p:nvSpPr>
        <p:spPr>
          <a:xfrm>
            <a:off x="92075" y="744538"/>
            <a:ext cx="6615113" cy="3722687"/>
          </a:xfrm>
          <a:ln/>
        </p:spPr>
      </p:sp>
      <p:sp>
        <p:nvSpPr>
          <p:cNvPr id="201732" name="Rectangle 3"/>
          <p:cNvSpPr>
            <a:spLocks noGrp="1" noChangeArrowheads="1"/>
          </p:cNvSpPr>
          <p:nvPr>
            <p:ph type="body" idx="1"/>
          </p:nvPr>
        </p:nvSpPr>
        <p:spPr>
          <a:noFill/>
          <a:ln/>
        </p:spPr>
        <p:txBody>
          <a:bodyPr/>
          <a:lstStyle/>
          <a:p>
            <a:pPr eaLnBrk="1" hangingPunct="1"/>
            <a:endParaRPr lang="nl-NL"/>
          </a:p>
        </p:txBody>
      </p:sp>
    </p:spTree>
    <p:extLst>
      <p:ext uri="{BB962C8B-B14F-4D97-AF65-F5344CB8AC3E}">
        <p14:creationId xmlns:p14="http://schemas.microsoft.com/office/powerpoint/2010/main" val="1684696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Image Placeholder 1"/>
          <p:cNvSpPr>
            <a:spLocks noGrp="1" noRot="1" noChangeAspect="1" noTextEdit="1"/>
          </p:cNvSpPr>
          <p:nvPr>
            <p:ph type="sldImg"/>
          </p:nvPr>
        </p:nvSpPr>
        <p:spPr>
          <a:ln/>
        </p:spPr>
      </p:sp>
      <p:sp>
        <p:nvSpPr>
          <p:cNvPr id="219139" name="Notes Placeholder 2"/>
          <p:cNvSpPr>
            <a:spLocks noGrp="1"/>
          </p:cNvSpPr>
          <p:nvPr>
            <p:ph type="body" idx="1"/>
          </p:nvPr>
        </p:nvSpPr>
        <p:spPr>
          <a:noFill/>
          <a:ln/>
        </p:spPr>
        <p:txBody>
          <a:bodyPr/>
          <a:lstStyle/>
          <a:p>
            <a:endParaRPr lang="nl-BE"/>
          </a:p>
        </p:txBody>
      </p:sp>
      <p:sp>
        <p:nvSpPr>
          <p:cNvPr id="219140" name="Slide Number Placeholder 3"/>
          <p:cNvSpPr>
            <a:spLocks noGrp="1"/>
          </p:cNvSpPr>
          <p:nvPr>
            <p:ph type="sldNum" sz="quarter" idx="5"/>
          </p:nvPr>
        </p:nvSpPr>
        <p:spPr>
          <a:noFill/>
        </p:spPr>
        <p:txBody>
          <a:bodyPr/>
          <a:lstStyle/>
          <a:p>
            <a:fld id="{A0E80002-0CEE-48FC-A858-DED14B0597C4}" type="slidenum">
              <a:rPr lang="en-GB" smtClean="0"/>
              <a:pPr/>
              <a:t>45</a:t>
            </a:fld>
            <a:endParaRPr lang="en-GB"/>
          </a:p>
        </p:txBody>
      </p:sp>
    </p:spTree>
    <p:extLst>
      <p:ext uri="{BB962C8B-B14F-4D97-AF65-F5344CB8AC3E}">
        <p14:creationId xmlns:p14="http://schemas.microsoft.com/office/powerpoint/2010/main" val="333111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99353638-18B0-4ADA-9A8B-46DE5C91267D}" type="slidenum">
              <a:rPr lang="en-GB" smtClean="0"/>
              <a:pPr/>
              <a:t>4</a:t>
            </a:fld>
            <a:endParaRPr lang="en-GB"/>
          </a:p>
        </p:txBody>
      </p:sp>
      <p:sp>
        <p:nvSpPr>
          <p:cNvPr id="167939" name="Rectangle 2"/>
          <p:cNvSpPr>
            <a:spLocks noGrp="1" noRot="1" noChangeAspect="1" noChangeArrowheads="1" noTextEdit="1"/>
          </p:cNvSpPr>
          <p:nvPr>
            <p:ph type="sldImg"/>
          </p:nvPr>
        </p:nvSpPr>
        <p:spPr>
          <a:xfrm>
            <a:off x="90488" y="742950"/>
            <a:ext cx="6618287" cy="3724275"/>
          </a:xfrm>
          <a:ln/>
        </p:spPr>
      </p:sp>
      <p:sp>
        <p:nvSpPr>
          <p:cNvPr id="167940" name="Rectangle 3"/>
          <p:cNvSpPr>
            <a:spLocks noGrp="1" noChangeArrowheads="1"/>
          </p:cNvSpPr>
          <p:nvPr>
            <p:ph type="body" idx="1"/>
          </p:nvPr>
        </p:nvSpPr>
        <p:spPr>
          <a:noFill/>
          <a:ln/>
        </p:spPr>
        <p:txBody>
          <a:bodyPr/>
          <a:lstStyle/>
          <a:p>
            <a:r>
              <a:rPr lang="nl-NL" dirty="0"/>
              <a:t>3 min</a:t>
            </a:r>
          </a:p>
          <a:p>
            <a:pPr>
              <a:buFontTx/>
              <a:buChar char="•"/>
            </a:pPr>
            <a:endParaRPr lang="nl-NL" dirty="0"/>
          </a:p>
          <a:p>
            <a:pPr>
              <a:buFontTx/>
              <a:buChar char="•"/>
            </a:pPr>
            <a:r>
              <a:rPr lang="nl-NL" dirty="0"/>
              <a:t>Extreme </a:t>
            </a:r>
            <a:r>
              <a:rPr lang="nl-NL" dirty="0" err="1"/>
              <a:t>programming</a:t>
            </a:r>
            <a:r>
              <a:rPr lang="nl-NL" dirty="0"/>
              <a:t> </a:t>
            </a:r>
            <a:r>
              <a:rPr lang="nl-NL" dirty="0" err="1"/>
              <a:t>practices</a:t>
            </a:r>
            <a:r>
              <a:rPr lang="nl-NL" dirty="0"/>
              <a:t> + extra agile engineering </a:t>
            </a:r>
            <a:r>
              <a:rPr lang="nl-NL" dirty="0" err="1"/>
              <a:t>practices</a:t>
            </a:r>
            <a:endParaRPr lang="nl-NL" dirty="0"/>
          </a:p>
          <a:p>
            <a:pPr>
              <a:buFontTx/>
              <a:buChar char="•"/>
            </a:pPr>
            <a:endParaRPr lang="nl-NL" dirty="0"/>
          </a:p>
          <a:p>
            <a:pPr>
              <a:buFontTx/>
              <a:buChar char="•"/>
            </a:pPr>
            <a:r>
              <a:rPr lang="nl-NL" dirty="0"/>
              <a:t>Eenvoud: hou het simpel, niet direct beginnen met gigantische designs</a:t>
            </a:r>
          </a:p>
          <a:p>
            <a:pPr>
              <a:buFontTx/>
              <a:buChar char="•"/>
            </a:pPr>
            <a:r>
              <a:rPr lang="nl-NL" dirty="0"/>
              <a:t>Communicatie: focus op directe, mondelinge communicatie; ook zorgen voor communicatieve code</a:t>
            </a:r>
          </a:p>
          <a:p>
            <a:pPr>
              <a:buFontTx/>
              <a:buChar char="•"/>
            </a:pPr>
            <a:r>
              <a:rPr lang="nl-NL" dirty="0"/>
              <a:t>Feedback: snelle feedback via testen, functionele testen, customer feedback. Geen 4 maand wachten op resultaten</a:t>
            </a:r>
          </a:p>
          <a:p>
            <a:pPr>
              <a:buFontTx/>
              <a:buChar char="•"/>
            </a:pPr>
            <a:r>
              <a:rPr lang="nl-NL" dirty="0"/>
              <a:t>Moed: om eerlijk te zijn als iets niet goed gaat. Ook dit dan durven aan te pakken. Zowel code als teamwerking</a:t>
            </a:r>
          </a:p>
          <a:p>
            <a:pPr>
              <a:buFontTx/>
              <a:buChar char="•"/>
            </a:pPr>
            <a:r>
              <a:rPr lang="nl-NL" dirty="0"/>
              <a:t>Verandering: flexibel zijn, code moet makkelijk aanpasbaar zijn. Ook veranderingen in team moeten mogelijk zijn.</a:t>
            </a:r>
          </a:p>
        </p:txBody>
      </p:sp>
    </p:spTree>
    <p:extLst>
      <p:ext uri="{BB962C8B-B14F-4D97-AF65-F5344CB8AC3E}">
        <p14:creationId xmlns:p14="http://schemas.microsoft.com/office/powerpoint/2010/main" val="2894334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pPr>
              <a:buFontTx/>
              <a:buChar char="•"/>
            </a:pPr>
            <a:r>
              <a:rPr lang="nl-BE" dirty="0"/>
              <a:t>Complexer om te schrijven (configuratie extern systeem)</a:t>
            </a:r>
          </a:p>
          <a:p>
            <a:pPr>
              <a:buFontTx/>
              <a:buChar char="•"/>
            </a:pPr>
            <a:r>
              <a:rPr lang="nl-BE" dirty="0"/>
              <a:t>Op een nog niet </a:t>
            </a:r>
            <a:r>
              <a:rPr lang="nl-BE" dirty="0" err="1"/>
              <a:t>gedeployed</a:t>
            </a:r>
            <a:r>
              <a:rPr lang="nl-BE" dirty="0"/>
              <a:t> systeem</a:t>
            </a:r>
          </a:p>
          <a:p>
            <a:pPr>
              <a:buFontTx/>
              <a:buChar char="•"/>
            </a:pPr>
            <a:r>
              <a:rPr lang="nl-BE" dirty="0"/>
              <a:t>Soms geen unit test</a:t>
            </a:r>
          </a:p>
          <a:p>
            <a:pPr>
              <a:buFontTx/>
              <a:buChar char="•"/>
            </a:pPr>
            <a:endParaRPr lang="nl-BE" dirty="0"/>
          </a:p>
        </p:txBody>
      </p:sp>
      <p:sp>
        <p:nvSpPr>
          <p:cNvPr id="222212" name="Slide Number Placeholder 3"/>
          <p:cNvSpPr>
            <a:spLocks noGrp="1"/>
          </p:cNvSpPr>
          <p:nvPr>
            <p:ph type="sldNum" sz="quarter" idx="5"/>
          </p:nvPr>
        </p:nvSpPr>
        <p:spPr>
          <a:noFill/>
        </p:spPr>
        <p:txBody>
          <a:bodyPr/>
          <a:lstStyle/>
          <a:p>
            <a:fld id="{13DF1724-9AD6-421B-862F-1DABC9706FFF}" type="slidenum">
              <a:rPr lang="en-GB" smtClean="0"/>
              <a:pPr/>
              <a:t>46</a:t>
            </a:fld>
            <a:endParaRPr lang="en-GB"/>
          </a:p>
        </p:txBody>
      </p:sp>
    </p:spTree>
    <p:extLst>
      <p:ext uri="{BB962C8B-B14F-4D97-AF65-F5344CB8AC3E}">
        <p14:creationId xmlns:p14="http://schemas.microsoft.com/office/powerpoint/2010/main" val="1014739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p:spPr>
        <p:txBody>
          <a:bodyPr/>
          <a:lstStyle/>
          <a:p>
            <a:r>
              <a:rPr lang="nl-BE"/>
              <a:t>Bijvoorbeeld:</a:t>
            </a:r>
          </a:p>
          <a:p>
            <a:pPr>
              <a:buFontTx/>
              <a:buChar char="•"/>
            </a:pPr>
            <a:r>
              <a:rPr lang="nl-BE"/>
              <a:t>Persoon met verschillende business regels: in unit test al die regels</a:t>
            </a:r>
          </a:p>
          <a:p>
            <a:pPr>
              <a:buFontTx/>
              <a:buChar char="•"/>
            </a:pPr>
            <a:r>
              <a:rPr lang="nl-BE"/>
              <a:t>End-to-end: meer nagaan of het mechanischme werkt (1 regel afchecken bijvoorbeeld om te zien of foutboodschappen op het scherm komen)</a:t>
            </a:r>
          </a:p>
        </p:txBody>
      </p:sp>
      <p:sp>
        <p:nvSpPr>
          <p:cNvPr id="224260" name="Slide Number Placeholder 3"/>
          <p:cNvSpPr>
            <a:spLocks noGrp="1"/>
          </p:cNvSpPr>
          <p:nvPr>
            <p:ph type="sldNum" sz="quarter" idx="5"/>
          </p:nvPr>
        </p:nvSpPr>
        <p:spPr>
          <a:noFill/>
        </p:spPr>
        <p:txBody>
          <a:bodyPr/>
          <a:lstStyle/>
          <a:p>
            <a:fld id="{A0AF5B27-020B-4180-B0C3-EBF29277C9A6}" type="slidenum">
              <a:rPr lang="en-GB" smtClean="0"/>
              <a:pPr/>
              <a:t>47</a:t>
            </a:fld>
            <a:endParaRPr lang="en-GB"/>
          </a:p>
        </p:txBody>
      </p:sp>
    </p:spTree>
    <p:extLst>
      <p:ext uri="{BB962C8B-B14F-4D97-AF65-F5344CB8AC3E}">
        <p14:creationId xmlns:p14="http://schemas.microsoft.com/office/powerpoint/2010/main" val="17649257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48</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dirty="0"/>
              <a:t>voorbeeldje van onze </a:t>
            </a:r>
            <a:r>
              <a:rPr lang="nl-BE" dirty="0" err="1"/>
              <a:t>layered</a:t>
            </a:r>
            <a:r>
              <a:rPr lang="nl-BE" dirty="0"/>
              <a:t> </a:t>
            </a:r>
            <a:r>
              <a:rPr lang="nl-BE" dirty="0" err="1"/>
              <a:t>architecture</a:t>
            </a:r>
            <a:endParaRPr lang="nl-NL" dirty="0"/>
          </a:p>
        </p:txBody>
      </p:sp>
    </p:spTree>
    <p:extLst>
      <p:ext uri="{BB962C8B-B14F-4D97-AF65-F5344CB8AC3E}">
        <p14:creationId xmlns:p14="http://schemas.microsoft.com/office/powerpoint/2010/main" val="261909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49</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NL" dirty="0"/>
              <a:t>But </a:t>
            </a:r>
            <a:r>
              <a:rPr lang="nl-NL" dirty="0" err="1"/>
              <a:t>they</a:t>
            </a:r>
            <a:r>
              <a:rPr lang="nl-NL" dirty="0"/>
              <a:t> are independent </a:t>
            </a:r>
            <a:r>
              <a:rPr lang="nl-NL" dirty="0" err="1"/>
              <a:t>from</a:t>
            </a:r>
            <a:r>
              <a:rPr lang="nl-NL" dirty="0"/>
              <a:t> </a:t>
            </a:r>
            <a:r>
              <a:rPr lang="nl-NL" dirty="0" err="1"/>
              <a:t>infrastructure</a:t>
            </a:r>
            <a:r>
              <a:rPr lang="nl-NL" dirty="0"/>
              <a:t>/</a:t>
            </a:r>
            <a:r>
              <a:rPr lang="nl-NL" dirty="0" err="1"/>
              <a:t>frameworks</a:t>
            </a:r>
            <a:r>
              <a:rPr lang="nl-NL" dirty="0"/>
              <a:t>/…</a:t>
            </a:r>
          </a:p>
        </p:txBody>
      </p:sp>
    </p:spTree>
    <p:extLst>
      <p:ext uri="{BB962C8B-B14F-4D97-AF65-F5344CB8AC3E}">
        <p14:creationId xmlns:p14="http://schemas.microsoft.com/office/powerpoint/2010/main" val="3450331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50</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1405390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51</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5170740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p>
            <a:fld id="{EBAE87B3-F149-4E57-9F57-0EA9FE9BADAC}" type="slidenum">
              <a:rPr lang="en-GB" smtClean="0"/>
              <a:pPr/>
              <a:t>52</a:t>
            </a:fld>
            <a:endParaRPr lang="en-GB"/>
          </a:p>
        </p:txBody>
      </p:sp>
      <p:sp>
        <p:nvSpPr>
          <p:cNvPr id="215043" name="Rectangle 2"/>
          <p:cNvSpPr>
            <a:spLocks noGrp="1" noRot="1" noChangeAspect="1" noChangeArrowheads="1" noTextEdit="1"/>
          </p:cNvSpPr>
          <p:nvPr>
            <p:ph type="sldImg"/>
          </p:nvPr>
        </p:nvSpPr>
        <p:spPr>
          <a:xfrm>
            <a:off x="92075" y="744538"/>
            <a:ext cx="6615113" cy="3722687"/>
          </a:xfrm>
          <a:ln/>
        </p:spPr>
      </p:sp>
      <p:sp>
        <p:nvSpPr>
          <p:cNvPr id="215044" name="Rectangle 3"/>
          <p:cNvSpPr>
            <a:spLocks noGrp="1" noChangeArrowheads="1"/>
          </p:cNvSpPr>
          <p:nvPr>
            <p:ph type="body" idx="1"/>
          </p:nvPr>
        </p:nvSpPr>
        <p:spPr>
          <a:noFill/>
          <a:ln/>
        </p:spPr>
        <p:txBody>
          <a:bodyPr/>
          <a:lstStyle/>
          <a:p>
            <a:pPr eaLnBrk="1" hangingPunct="1"/>
            <a:r>
              <a:rPr lang="nl-BE"/>
              <a:t>voorbeeldje van onze layered architecture</a:t>
            </a:r>
            <a:endParaRPr lang="nl-NL"/>
          </a:p>
        </p:txBody>
      </p:sp>
    </p:spTree>
    <p:extLst>
      <p:ext uri="{BB962C8B-B14F-4D97-AF65-F5344CB8AC3E}">
        <p14:creationId xmlns:p14="http://schemas.microsoft.com/office/powerpoint/2010/main" val="1134775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53</a:t>
            </a:fld>
            <a:endParaRPr lang="en-GB"/>
          </a:p>
        </p:txBody>
      </p:sp>
    </p:spTree>
    <p:extLst>
      <p:ext uri="{BB962C8B-B14F-4D97-AF65-F5344CB8AC3E}">
        <p14:creationId xmlns:p14="http://schemas.microsoft.com/office/powerpoint/2010/main" val="4169997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54</a:t>
            </a:fld>
            <a:endParaRPr lang="en-GB"/>
          </a:p>
        </p:txBody>
      </p:sp>
    </p:spTree>
    <p:extLst>
      <p:ext uri="{BB962C8B-B14F-4D97-AF65-F5344CB8AC3E}">
        <p14:creationId xmlns:p14="http://schemas.microsoft.com/office/powerpoint/2010/main" val="2342818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55</a:t>
            </a:fld>
            <a:endParaRPr lang="en-GB"/>
          </a:p>
        </p:txBody>
      </p:sp>
    </p:spTree>
    <p:extLst>
      <p:ext uri="{BB962C8B-B14F-4D97-AF65-F5344CB8AC3E}">
        <p14:creationId xmlns:p14="http://schemas.microsoft.com/office/powerpoint/2010/main" val="3923678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6</a:t>
            </a:fld>
            <a:endParaRPr lang="nl-BE"/>
          </a:p>
        </p:txBody>
      </p:sp>
    </p:spTree>
    <p:extLst>
      <p:ext uri="{BB962C8B-B14F-4D97-AF65-F5344CB8AC3E}">
        <p14:creationId xmlns:p14="http://schemas.microsoft.com/office/powerpoint/2010/main" val="6713720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56</a:t>
            </a:fld>
            <a:endParaRPr lang="en-GB"/>
          </a:p>
        </p:txBody>
      </p:sp>
    </p:spTree>
    <p:extLst>
      <p:ext uri="{BB962C8B-B14F-4D97-AF65-F5344CB8AC3E}">
        <p14:creationId xmlns:p14="http://schemas.microsoft.com/office/powerpoint/2010/main" val="18505767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57</a:t>
            </a:fld>
            <a:endParaRPr lang="en-GB"/>
          </a:p>
        </p:txBody>
      </p:sp>
    </p:spTree>
    <p:extLst>
      <p:ext uri="{BB962C8B-B14F-4D97-AF65-F5344CB8AC3E}">
        <p14:creationId xmlns:p14="http://schemas.microsoft.com/office/powerpoint/2010/main" val="1034694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a:ln/>
        </p:spPr>
      </p:sp>
      <p:sp>
        <p:nvSpPr>
          <p:cNvPr id="203779" name="Notes Placeholder 2"/>
          <p:cNvSpPr>
            <a:spLocks noGrp="1"/>
          </p:cNvSpPr>
          <p:nvPr>
            <p:ph type="body" idx="1"/>
          </p:nvPr>
        </p:nvSpPr>
        <p:spPr>
          <a:noFill/>
          <a:ln/>
        </p:spPr>
        <p:txBody>
          <a:bodyPr/>
          <a:lstStyle/>
          <a:p>
            <a:r>
              <a:rPr lang="nl-BE"/>
              <a:t>Hoe?</a:t>
            </a:r>
          </a:p>
          <a:p>
            <a:endParaRPr lang="nl-BE"/>
          </a:p>
          <a:p>
            <a:pPr eaLnBrk="1" hangingPunct="1">
              <a:lnSpc>
                <a:spcPct val="90000"/>
              </a:lnSpc>
            </a:pPr>
            <a:r>
              <a:rPr lang="nl-BE"/>
              <a:t>A component uses a mail service.</a:t>
            </a:r>
          </a:p>
          <a:p>
            <a:pPr eaLnBrk="1" hangingPunct="1">
              <a:lnSpc>
                <a:spcPct val="90000"/>
              </a:lnSpc>
            </a:pPr>
            <a:r>
              <a:rPr lang="nl-BE"/>
              <a:t>Be able to test component without using an actual mail service.</a:t>
            </a:r>
          </a:p>
          <a:p>
            <a:pPr lvl="1" eaLnBrk="1" hangingPunct="1">
              <a:lnSpc>
                <a:spcPct val="90000"/>
              </a:lnSpc>
            </a:pPr>
            <a:r>
              <a:rPr lang="nl-BE"/>
              <a:t>We only want to test the behaviour of the component and the interaction with the mail service.</a:t>
            </a:r>
          </a:p>
          <a:p>
            <a:pPr lvl="2" eaLnBrk="1" hangingPunct="1">
              <a:lnSpc>
                <a:spcPct val="90000"/>
              </a:lnSpc>
            </a:pPr>
            <a:r>
              <a:rPr lang="nl-BE"/>
              <a:t>We do not want to test the mail service again.</a:t>
            </a:r>
          </a:p>
          <a:p>
            <a:pPr lvl="1" eaLnBrk="1" hangingPunct="1">
              <a:lnSpc>
                <a:spcPct val="90000"/>
              </a:lnSpc>
            </a:pPr>
            <a:r>
              <a:rPr lang="nl-BE"/>
              <a:t>Be able to test unexpected behaviour (failing mail service)</a:t>
            </a:r>
          </a:p>
          <a:p>
            <a:pPr eaLnBrk="1" hangingPunct="1">
              <a:lnSpc>
                <a:spcPct val="90000"/>
              </a:lnSpc>
              <a:buFont typeface="Tahoma" pitchFamily="34" charset="0"/>
              <a:buNone/>
            </a:pPr>
            <a:r>
              <a:rPr lang="nl-BE"/>
              <a:t> =&gt; We want to write unit tests not integration tests. </a:t>
            </a:r>
          </a:p>
          <a:p>
            <a:endParaRPr lang="nl-BE"/>
          </a:p>
        </p:txBody>
      </p:sp>
      <p:sp>
        <p:nvSpPr>
          <p:cNvPr id="203780" name="Slide Number Placeholder 3"/>
          <p:cNvSpPr>
            <a:spLocks noGrp="1"/>
          </p:cNvSpPr>
          <p:nvPr>
            <p:ph type="sldNum" sz="quarter" idx="5"/>
          </p:nvPr>
        </p:nvSpPr>
        <p:spPr>
          <a:noFill/>
        </p:spPr>
        <p:txBody>
          <a:bodyPr/>
          <a:lstStyle/>
          <a:p>
            <a:fld id="{6FC253F4-31B3-4A19-B579-1F0E672F4878}" type="slidenum">
              <a:rPr lang="en-GB" smtClean="0"/>
              <a:pPr/>
              <a:t>58</a:t>
            </a:fld>
            <a:endParaRPr lang="en-GB"/>
          </a:p>
        </p:txBody>
      </p:sp>
    </p:spTree>
    <p:extLst>
      <p:ext uri="{BB962C8B-B14F-4D97-AF65-F5344CB8AC3E}">
        <p14:creationId xmlns:p14="http://schemas.microsoft.com/office/powerpoint/2010/main" val="12791346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A432FDA8-4C00-4DA8-978A-D238E5981344}" type="slidenum">
              <a:rPr lang="en-GB" smtClean="0"/>
              <a:pPr/>
              <a:t>59</a:t>
            </a:fld>
            <a:endParaRPr lang="en-GB"/>
          </a:p>
        </p:txBody>
      </p:sp>
      <p:sp>
        <p:nvSpPr>
          <p:cNvPr id="209923" name="Rectangle 2"/>
          <p:cNvSpPr>
            <a:spLocks noGrp="1" noRot="1" noChangeAspect="1" noChangeArrowheads="1" noTextEdit="1"/>
          </p:cNvSpPr>
          <p:nvPr>
            <p:ph type="sldImg"/>
          </p:nvPr>
        </p:nvSpPr>
        <p:spPr>
          <a:xfrm>
            <a:off x="92075" y="744538"/>
            <a:ext cx="6615113" cy="3722687"/>
          </a:xfrm>
          <a:ln/>
        </p:spPr>
      </p:sp>
      <p:sp>
        <p:nvSpPr>
          <p:cNvPr id="209924" name="Rectangle 3"/>
          <p:cNvSpPr>
            <a:spLocks noGrp="1" noChangeArrowheads="1"/>
          </p:cNvSpPr>
          <p:nvPr>
            <p:ph type="body" idx="1"/>
          </p:nvPr>
        </p:nvSpPr>
        <p:spPr>
          <a:noFill/>
          <a:ln/>
        </p:spPr>
        <p:txBody>
          <a:bodyPr/>
          <a:lstStyle/>
          <a:p>
            <a:pPr eaLnBrk="1" hangingPunct="1">
              <a:buFontTx/>
              <a:buNone/>
            </a:pPr>
            <a:endParaRPr lang="nl-NL" dirty="0"/>
          </a:p>
        </p:txBody>
      </p:sp>
    </p:spTree>
    <p:extLst>
      <p:ext uri="{BB962C8B-B14F-4D97-AF65-F5344CB8AC3E}">
        <p14:creationId xmlns:p14="http://schemas.microsoft.com/office/powerpoint/2010/main" val="858009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DB794F54-890F-4BAE-B8CF-9FEE272D2CF4}" type="slidenum">
              <a:rPr lang="en-GB" smtClean="0"/>
              <a:pPr/>
              <a:t>60</a:t>
            </a:fld>
            <a:endParaRPr lang="en-GB"/>
          </a:p>
        </p:txBody>
      </p:sp>
      <p:sp>
        <p:nvSpPr>
          <p:cNvPr id="210947" name="Rectangle 2"/>
          <p:cNvSpPr>
            <a:spLocks noGrp="1" noRot="1" noChangeAspect="1" noChangeArrowheads="1" noTextEdit="1"/>
          </p:cNvSpPr>
          <p:nvPr>
            <p:ph type="sldImg"/>
          </p:nvPr>
        </p:nvSpPr>
        <p:spPr>
          <a:xfrm>
            <a:off x="92075" y="744538"/>
            <a:ext cx="6615113" cy="3722687"/>
          </a:xfrm>
          <a:ln/>
        </p:spPr>
      </p:sp>
      <p:sp>
        <p:nvSpPr>
          <p:cNvPr id="210948" name="Rectangle 3"/>
          <p:cNvSpPr>
            <a:spLocks noGrp="1" noChangeArrowheads="1"/>
          </p:cNvSpPr>
          <p:nvPr>
            <p:ph type="body" idx="1"/>
          </p:nvPr>
        </p:nvSpPr>
        <p:spPr>
          <a:noFill/>
          <a:ln/>
        </p:spPr>
        <p:txBody>
          <a:bodyPr/>
          <a:lstStyle/>
          <a:p>
            <a:pPr eaLnBrk="1" hangingPunct="1">
              <a:buFontTx/>
              <a:buNone/>
            </a:pPr>
            <a:r>
              <a:rPr lang="nl-NL" dirty="0"/>
              <a:t>*</a:t>
            </a:r>
          </a:p>
        </p:txBody>
      </p:sp>
    </p:spTree>
    <p:extLst>
      <p:ext uri="{BB962C8B-B14F-4D97-AF65-F5344CB8AC3E}">
        <p14:creationId xmlns:p14="http://schemas.microsoft.com/office/powerpoint/2010/main" val="1950054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l-BE" dirty="0"/>
              <a:t>Voordelen? Nadelen?</a:t>
            </a:r>
          </a:p>
          <a:p>
            <a:pPr marL="171450" indent="-171450">
              <a:buFont typeface="Arial" panose="020B0604020202020204" pitchFamily="34" charset="0"/>
              <a:buChar char="•"/>
            </a:pPr>
            <a:r>
              <a:rPr lang="nl-BE" dirty="0"/>
              <a:t>Goeie</a:t>
            </a:r>
            <a:r>
              <a:rPr lang="nl-BE" baseline="0" dirty="0"/>
              <a:t> afspraken rond </a:t>
            </a:r>
            <a:r>
              <a:rPr lang="nl-BE" baseline="0" dirty="0" err="1"/>
              <a:t>boundaries</a:t>
            </a:r>
            <a:r>
              <a:rPr lang="nl-BE" baseline="0" dirty="0"/>
              <a:t> binnen team maken</a:t>
            </a:r>
            <a:endParaRPr lang="nl-BE" dirty="0"/>
          </a:p>
        </p:txBody>
      </p:sp>
      <p:sp>
        <p:nvSpPr>
          <p:cNvPr id="4" name="Slide Number Placeholder 3"/>
          <p:cNvSpPr>
            <a:spLocks noGrp="1"/>
          </p:cNvSpPr>
          <p:nvPr>
            <p:ph type="sldNum" sz="quarter" idx="10"/>
          </p:nvPr>
        </p:nvSpPr>
        <p:spPr/>
        <p:txBody>
          <a:bodyPr/>
          <a:lstStyle/>
          <a:p>
            <a:fld id="{C3F5553E-FBEA-4BEA-8048-97AEA32FE540}" type="slidenum">
              <a:rPr lang="nl-BE" smtClean="0"/>
              <a:t>65</a:t>
            </a:fld>
            <a:endParaRPr lang="nl-BE"/>
          </a:p>
        </p:txBody>
      </p:sp>
    </p:spTree>
    <p:extLst>
      <p:ext uri="{BB962C8B-B14F-4D97-AF65-F5344CB8AC3E}">
        <p14:creationId xmlns:p14="http://schemas.microsoft.com/office/powerpoint/2010/main" val="29695219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E73D48DC-2E20-4785-B65A-D19F903BA5DB}" type="slidenum">
              <a:rPr lang="en-GB" smtClean="0"/>
              <a:pPr/>
              <a:t>66</a:t>
            </a:fld>
            <a:endParaRPr lang="en-GB"/>
          </a:p>
        </p:txBody>
      </p:sp>
      <p:sp>
        <p:nvSpPr>
          <p:cNvPr id="230403" name="Rectangle 2"/>
          <p:cNvSpPr>
            <a:spLocks noGrp="1" noRot="1" noChangeAspect="1" noChangeArrowheads="1" noTextEdit="1"/>
          </p:cNvSpPr>
          <p:nvPr>
            <p:ph type="sldImg"/>
          </p:nvPr>
        </p:nvSpPr>
        <p:spPr>
          <a:xfrm>
            <a:off x="92075" y="744538"/>
            <a:ext cx="6615113" cy="3722687"/>
          </a:xfrm>
          <a:ln/>
        </p:spPr>
      </p:sp>
      <p:sp>
        <p:nvSpPr>
          <p:cNvPr id="230404" name="Rectangle 3"/>
          <p:cNvSpPr>
            <a:spLocks noGrp="1" noChangeArrowheads="1"/>
          </p:cNvSpPr>
          <p:nvPr>
            <p:ph type="body" idx="1"/>
          </p:nvPr>
        </p:nvSpPr>
        <p:spPr>
          <a:noFill/>
          <a:ln/>
        </p:spPr>
        <p:txBody>
          <a:bodyPr/>
          <a:lstStyle/>
          <a:p>
            <a:pPr eaLnBrk="1" hangingPunct="1"/>
            <a:r>
              <a:rPr lang="nl-BE"/>
              <a:t>Luc</a:t>
            </a:r>
          </a:p>
          <a:p>
            <a:pPr eaLnBrk="1" hangingPunct="1"/>
            <a:endParaRPr lang="nl-BE"/>
          </a:p>
          <a:p>
            <a:pPr eaLnBrk="1" hangingPunct="1"/>
            <a:r>
              <a:rPr lang="nl-BE"/>
              <a:t>2 </a:t>
            </a:r>
            <a:r>
              <a:rPr lang="nl-BE" dirty="0"/>
              <a:t>min</a:t>
            </a:r>
          </a:p>
          <a:p>
            <a:pPr eaLnBrk="1" hangingPunct="1"/>
            <a:endParaRPr lang="nl-NL" dirty="0"/>
          </a:p>
        </p:txBody>
      </p:sp>
    </p:spTree>
    <p:extLst>
      <p:ext uri="{BB962C8B-B14F-4D97-AF65-F5344CB8AC3E}">
        <p14:creationId xmlns:p14="http://schemas.microsoft.com/office/powerpoint/2010/main" val="31664802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67</a:t>
            </a:fld>
            <a:endParaRPr lang="en-GB"/>
          </a:p>
        </p:txBody>
      </p:sp>
    </p:spTree>
    <p:extLst>
      <p:ext uri="{BB962C8B-B14F-4D97-AF65-F5344CB8AC3E}">
        <p14:creationId xmlns:p14="http://schemas.microsoft.com/office/powerpoint/2010/main" val="19120955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ln/>
        </p:spPr>
      </p:sp>
      <p:sp>
        <p:nvSpPr>
          <p:cNvPr id="232451" name="Notes Placeholder 2"/>
          <p:cNvSpPr>
            <a:spLocks noGrp="1"/>
          </p:cNvSpPr>
          <p:nvPr>
            <p:ph type="body" idx="1"/>
          </p:nvPr>
        </p:nvSpPr>
        <p:spPr>
          <a:noFill/>
          <a:ln/>
        </p:spPr>
        <p:txBody>
          <a:bodyPr/>
          <a:lstStyle/>
          <a:p>
            <a:endParaRPr lang="nl-BE"/>
          </a:p>
        </p:txBody>
      </p:sp>
      <p:sp>
        <p:nvSpPr>
          <p:cNvPr id="232452" name="Slide Number Placeholder 3"/>
          <p:cNvSpPr>
            <a:spLocks noGrp="1"/>
          </p:cNvSpPr>
          <p:nvPr>
            <p:ph type="sldNum" sz="quarter" idx="5"/>
          </p:nvPr>
        </p:nvSpPr>
        <p:spPr>
          <a:noFill/>
        </p:spPr>
        <p:txBody>
          <a:bodyPr/>
          <a:lstStyle/>
          <a:p>
            <a:fld id="{17D765A2-40F2-4FC2-B746-6950FB4CC4E8}" type="slidenum">
              <a:rPr lang="en-GB" smtClean="0"/>
              <a:pPr/>
              <a:t>69</a:t>
            </a:fld>
            <a:endParaRPr lang="en-GB"/>
          </a:p>
        </p:txBody>
      </p:sp>
    </p:spTree>
    <p:extLst>
      <p:ext uri="{BB962C8B-B14F-4D97-AF65-F5344CB8AC3E}">
        <p14:creationId xmlns:p14="http://schemas.microsoft.com/office/powerpoint/2010/main" val="23952838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Image Placeholder 1"/>
          <p:cNvSpPr>
            <a:spLocks noGrp="1" noRot="1" noChangeAspect="1" noTextEdit="1"/>
          </p:cNvSpPr>
          <p:nvPr>
            <p:ph type="sldImg"/>
          </p:nvPr>
        </p:nvSpPr>
        <p:spPr>
          <a:ln/>
        </p:spPr>
      </p:sp>
      <p:sp>
        <p:nvSpPr>
          <p:cNvPr id="234499" name="Notes Placeholder 2"/>
          <p:cNvSpPr>
            <a:spLocks noGrp="1"/>
          </p:cNvSpPr>
          <p:nvPr>
            <p:ph type="body" idx="1"/>
          </p:nvPr>
        </p:nvSpPr>
        <p:spPr>
          <a:noFill/>
          <a:ln/>
        </p:spPr>
        <p:txBody>
          <a:bodyPr/>
          <a:lstStyle/>
          <a:p>
            <a:r>
              <a:rPr lang="nl-BE" dirty="0"/>
              <a:t>altijd: constant proces, geen refactorsprints/refactordag, gewoon tijdens stories;bugfixing;..</a:t>
            </a:r>
          </a:p>
          <a:p>
            <a:endParaRPr lang="nl-BE" dirty="0"/>
          </a:p>
          <a:p>
            <a:r>
              <a:rPr lang="nl-BE" dirty="0"/>
              <a:t>vergt soms wel courage, maar is de moeite waard. een goeie testset kan een grote hulp zijn</a:t>
            </a:r>
          </a:p>
        </p:txBody>
      </p:sp>
      <p:sp>
        <p:nvSpPr>
          <p:cNvPr id="234500" name="Slide Number Placeholder 3"/>
          <p:cNvSpPr>
            <a:spLocks noGrp="1"/>
          </p:cNvSpPr>
          <p:nvPr>
            <p:ph type="sldNum" sz="quarter" idx="5"/>
          </p:nvPr>
        </p:nvSpPr>
        <p:spPr>
          <a:noFill/>
        </p:spPr>
        <p:txBody>
          <a:bodyPr/>
          <a:lstStyle/>
          <a:p>
            <a:fld id="{3F8F0942-AEA8-4CA8-9721-CC3D7181D18D}" type="slidenum">
              <a:rPr lang="en-GB" smtClean="0"/>
              <a:pPr/>
              <a:t>70</a:t>
            </a:fld>
            <a:endParaRPr lang="en-GB"/>
          </a:p>
        </p:txBody>
      </p:sp>
    </p:spTree>
    <p:extLst>
      <p:ext uri="{BB962C8B-B14F-4D97-AF65-F5344CB8AC3E}">
        <p14:creationId xmlns:p14="http://schemas.microsoft.com/office/powerpoint/2010/main" val="355365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9043" indent="-179043">
              <a:buFontTx/>
              <a:buChar char="•"/>
            </a:pPr>
            <a:r>
              <a:rPr lang="en-US" dirty="0"/>
              <a:t>Picking big/risky</a:t>
            </a:r>
            <a:r>
              <a:rPr lang="en-US" baseline="0" dirty="0"/>
              <a:t> stories first, allows proxy enough time for testing and giving feedback. </a:t>
            </a:r>
          </a:p>
          <a:p>
            <a:pPr marL="179043" indent="-179043">
              <a:buFontTx/>
              <a:buChar char="•"/>
            </a:pPr>
            <a:r>
              <a:rPr lang="en-US" baseline="0" dirty="0"/>
              <a:t>Entire team! Not just developers, include proxy, scrum master,..</a:t>
            </a:r>
          </a:p>
          <a:p>
            <a:pPr marL="179043" indent="-179043">
              <a:buFontTx/>
              <a:buChar char="•"/>
            </a:pPr>
            <a:endParaRPr lang="en-US" baseline="0" dirty="0"/>
          </a:p>
          <a:p>
            <a:pPr marL="179043" indent="-179043">
              <a:buFontTx/>
              <a:buChar char="•"/>
            </a:pPr>
            <a:r>
              <a:rPr lang="en-US" baseline="0" dirty="0"/>
              <a:t>Prefer helping on a story that is already busy over starting a new story</a:t>
            </a:r>
          </a:p>
          <a:p>
            <a:pPr marL="636243" lvl="1" indent="-179043">
              <a:buFontTx/>
              <a:buChar char="•"/>
            </a:pPr>
            <a:r>
              <a:rPr lang="en-US" baseline="0" dirty="0"/>
              <a:t>Better to finish 1 story than to start 10</a:t>
            </a:r>
          </a:p>
          <a:p>
            <a:pPr marL="636243" lvl="1" indent="-179043">
              <a:buFontTx/>
              <a:buChar char="•"/>
            </a:pPr>
            <a:r>
              <a:rPr lang="en-US" baseline="0" dirty="0"/>
              <a:t>Give tester more time to test and allow time to fix some bugs coming out</a:t>
            </a:r>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7</a:t>
            </a:fld>
            <a:endParaRPr lang="nl-BE"/>
          </a:p>
        </p:txBody>
      </p:sp>
    </p:spTree>
    <p:extLst>
      <p:ext uri="{BB962C8B-B14F-4D97-AF65-F5344CB8AC3E}">
        <p14:creationId xmlns:p14="http://schemas.microsoft.com/office/powerpoint/2010/main" val="37616032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a:ln/>
        </p:spPr>
      </p:sp>
      <p:sp>
        <p:nvSpPr>
          <p:cNvPr id="236547" name="Notes Placeholder 2"/>
          <p:cNvSpPr>
            <a:spLocks noGrp="1"/>
          </p:cNvSpPr>
          <p:nvPr>
            <p:ph type="body" idx="1"/>
          </p:nvPr>
        </p:nvSpPr>
        <p:spPr>
          <a:noFill/>
          <a:ln/>
        </p:spPr>
        <p:txBody>
          <a:bodyPr/>
          <a:lstStyle/>
          <a:p>
            <a:endParaRPr lang="nl-BE"/>
          </a:p>
        </p:txBody>
      </p:sp>
      <p:sp>
        <p:nvSpPr>
          <p:cNvPr id="236548" name="Slide Number Placeholder 3"/>
          <p:cNvSpPr>
            <a:spLocks noGrp="1"/>
          </p:cNvSpPr>
          <p:nvPr>
            <p:ph type="sldNum" sz="quarter" idx="5"/>
          </p:nvPr>
        </p:nvSpPr>
        <p:spPr>
          <a:noFill/>
        </p:spPr>
        <p:txBody>
          <a:bodyPr/>
          <a:lstStyle/>
          <a:p>
            <a:fld id="{6CD6FA1E-B93A-4F13-BF19-A39C4FCFD14B}" type="slidenum">
              <a:rPr lang="en-GB" smtClean="0"/>
              <a:pPr/>
              <a:t>71</a:t>
            </a:fld>
            <a:endParaRPr lang="en-GB"/>
          </a:p>
        </p:txBody>
      </p:sp>
    </p:spTree>
    <p:extLst>
      <p:ext uri="{BB962C8B-B14F-4D97-AF65-F5344CB8AC3E}">
        <p14:creationId xmlns:p14="http://schemas.microsoft.com/office/powerpoint/2010/main" val="25183983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Image Placeholder 1"/>
          <p:cNvSpPr>
            <a:spLocks noGrp="1" noRot="1" noChangeAspect="1" noTextEdit="1"/>
          </p:cNvSpPr>
          <p:nvPr>
            <p:ph type="sldImg"/>
          </p:nvPr>
        </p:nvSpPr>
        <p:spPr>
          <a:ln/>
        </p:spPr>
      </p:sp>
      <p:sp>
        <p:nvSpPr>
          <p:cNvPr id="237571" name="Notes Placeholder 2"/>
          <p:cNvSpPr>
            <a:spLocks noGrp="1"/>
          </p:cNvSpPr>
          <p:nvPr>
            <p:ph type="body" idx="1"/>
          </p:nvPr>
        </p:nvSpPr>
        <p:spPr>
          <a:noFill/>
          <a:ln/>
        </p:spPr>
        <p:txBody>
          <a:bodyPr/>
          <a:lstStyle/>
          <a:p>
            <a:r>
              <a:rPr lang="nl-BE"/>
              <a:t>P 76</a:t>
            </a:r>
            <a:endParaRPr lang="nl-NL"/>
          </a:p>
          <a:p>
            <a:pPr eaLnBrk="1" hangingPunct="1"/>
            <a:r>
              <a:rPr lang="nl-BE" sz="2100"/>
              <a:t>Not necessarily in the same method or class</a:t>
            </a:r>
          </a:p>
          <a:p>
            <a:pPr lvl="1" eaLnBrk="1" hangingPunct="1"/>
            <a:r>
              <a:rPr lang="nl-BE" sz="1900"/>
              <a:t>Can be in sibling subclasses</a:t>
            </a:r>
          </a:p>
          <a:p>
            <a:pPr lvl="1" eaLnBrk="1" hangingPunct="1"/>
            <a:r>
              <a:rPr lang="nl-BE" sz="1900"/>
              <a:t>Can even be in totally unrelated classes</a:t>
            </a:r>
          </a:p>
          <a:p>
            <a:pPr eaLnBrk="1" hangingPunct="1"/>
            <a:endParaRPr lang="nl-BE" sz="1900"/>
          </a:p>
          <a:p>
            <a:pPr eaLnBrk="1" hangingPunct="1"/>
            <a:r>
              <a:rPr lang="nl-BE" sz="2100"/>
              <a:t>Must not be exactly the same</a:t>
            </a:r>
          </a:p>
          <a:p>
            <a:pPr lvl="1" eaLnBrk="1" hangingPunct="1"/>
            <a:r>
              <a:rPr lang="nl-BE" sz="1900"/>
              <a:t>Example: Iterate over collection for some calculation using for loop </a:t>
            </a:r>
            <a:r>
              <a:rPr lang="nl-BE" sz="1900">
                <a:sym typeface="Wingdings" pitchFamily="2" charset="2"/>
              </a:rPr>
              <a:t>&lt;&gt; while loop</a:t>
            </a:r>
          </a:p>
          <a:p>
            <a:pPr lvl="1" eaLnBrk="1" hangingPunct="1"/>
            <a:r>
              <a:rPr lang="nl-BE" sz="1900">
                <a:sym typeface="Wingdings" pitchFamily="2" charset="2"/>
              </a:rPr>
              <a:t>Do the same thing using a different algorithm</a:t>
            </a:r>
          </a:p>
          <a:p>
            <a:pPr eaLnBrk="1" hangingPunct="1"/>
            <a:endParaRPr lang="nl-BE" sz="1900"/>
          </a:p>
          <a:p>
            <a:endParaRPr lang="nl-BE"/>
          </a:p>
        </p:txBody>
      </p:sp>
      <p:sp>
        <p:nvSpPr>
          <p:cNvPr id="237572" name="Slide Number Placeholder 3"/>
          <p:cNvSpPr>
            <a:spLocks noGrp="1"/>
          </p:cNvSpPr>
          <p:nvPr>
            <p:ph type="sldNum" sz="quarter" idx="5"/>
          </p:nvPr>
        </p:nvSpPr>
        <p:spPr>
          <a:noFill/>
        </p:spPr>
        <p:txBody>
          <a:bodyPr/>
          <a:lstStyle/>
          <a:p>
            <a:fld id="{997ABD03-4BC7-4C71-897B-E8EA821597A6}" type="slidenum">
              <a:rPr lang="en-GB" smtClean="0"/>
              <a:pPr/>
              <a:t>72</a:t>
            </a:fld>
            <a:endParaRPr lang="en-GB"/>
          </a:p>
        </p:txBody>
      </p:sp>
    </p:spTree>
    <p:extLst>
      <p:ext uri="{BB962C8B-B14F-4D97-AF65-F5344CB8AC3E}">
        <p14:creationId xmlns:p14="http://schemas.microsoft.com/office/powerpoint/2010/main" val="41471661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Image Placeholder 1"/>
          <p:cNvSpPr>
            <a:spLocks noGrp="1" noRot="1" noChangeAspect="1" noTextEdit="1"/>
          </p:cNvSpPr>
          <p:nvPr>
            <p:ph type="sldImg"/>
          </p:nvPr>
        </p:nvSpPr>
        <p:spPr>
          <a:ln/>
        </p:spPr>
      </p:sp>
      <p:sp>
        <p:nvSpPr>
          <p:cNvPr id="238595" name="Notes Placeholder 2"/>
          <p:cNvSpPr>
            <a:spLocks noGrp="1"/>
          </p:cNvSpPr>
          <p:nvPr>
            <p:ph type="body" idx="1"/>
          </p:nvPr>
        </p:nvSpPr>
        <p:spPr>
          <a:noFill/>
          <a:ln/>
        </p:spPr>
        <p:txBody>
          <a:bodyPr/>
          <a:lstStyle/>
          <a:p>
            <a:pPr eaLnBrk="1" hangingPunct="1"/>
            <a:r>
              <a:rPr lang="nl-BE"/>
              <a:t>P 77	</a:t>
            </a:r>
            <a:endParaRPr lang="nl-NL"/>
          </a:p>
        </p:txBody>
      </p:sp>
      <p:sp>
        <p:nvSpPr>
          <p:cNvPr id="238596" name="Slide Number Placeholder 3"/>
          <p:cNvSpPr>
            <a:spLocks noGrp="1"/>
          </p:cNvSpPr>
          <p:nvPr>
            <p:ph type="sldNum" sz="quarter" idx="5"/>
          </p:nvPr>
        </p:nvSpPr>
        <p:spPr>
          <a:noFill/>
        </p:spPr>
        <p:txBody>
          <a:bodyPr/>
          <a:lstStyle/>
          <a:p>
            <a:fld id="{FD62BAFC-5FA6-40AF-BF4A-6DC82B2C05DB}" type="slidenum">
              <a:rPr lang="en-GB" smtClean="0"/>
              <a:pPr/>
              <a:t>73</a:t>
            </a:fld>
            <a:endParaRPr lang="en-GB"/>
          </a:p>
        </p:txBody>
      </p:sp>
    </p:spTree>
    <p:extLst>
      <p:ext uri="{BB962C8B-B14F-4D97-AF65-F5344CB8AC3E}">
        <p14:creationId xmlns:p14="http://schemas.microsoft.com/office/powerpoint/2010/main" val="958410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a:ln/>
        </p:spPr>
      </p:sp>
      <p:sp>
        <p:nvSpPr>
          <p:cNvPr id="239619" name="Notes Placeholder 2"/>
          <p:cNvSpPr>
            <a:spLocks noGrp="1"/>
          </p:cNvSpPr>
          <p:nvPr>
            <p:ph type="body" idx="1"/>
          </p:nvPr>
        </p:nvSpPr>
        <p:spPr>
          <a:noFill/>
          <a:ln/>
        </p:spPr>
        <p:txBody>
          <a:bodyPr/>
          <a:lstStyle/>
          <a:p>
            <a:pPr eaLnBrk="1" hangingPunct="1"/>
            <a:r>
              <a:rPr lang="nl-BE"/>
              <a:t>P 77	</a:t>
            </a:r>
            <a:endParaRPr lang="nl-NL"/>
          </a:p>
        </p:txBody>
      </p:sp>
      <p:sp>
        <p:nvSpPr>
          <p:cNvPr id="239620" name="Slide Number Placeholder 3"/>
          <p:cNvSpPr>
            <a:spLocks noGrp="1"/>
          </p:cNvSpPr>
          <p:nvPr>
            <p:ph type="sldNum" sz="quarter" idx="5"/>
          </p:nvPr>
        </p:nvSpPr>
        <p:spPr>
          <a:noFill/>
        </p:spPr>
        <p:txBody>
          <a:bodyPr/>
          <a:lstStyle/>
          <a:p>
            <a:fld id="{9CA45743-2997-47E2-926C-88CF67505BF7}" type="slidenum">
              <a:rPr lang="en-GB" smtClean="0"/>
              <a:pPr/>
              <a:t>74</a:t>
            </a:fld>
            <a:endParaRPr lang="en-GB"/>
          </a:p>
        </p:txBody>
      </p:sp>
    </p:spTree>
    <p:extLst>
      <p:ext uri="{BB962C8B-B14F-4D97-AF65-F5344CB8AC3E}">
        <p14:creationId xmlns:p14="http://schemas.microsoft.com/office/powerpoint/2010/main" val="1257114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r>
              <a:rPr lang="nl-BE"/>
              <a:t>P 78</a:t>
            </a:r>
            <a:endParaRPr lang="nl-NL"/>
          </a:p>
        </p:txBody>
      </p:sp>
      <p:sp>
        <p:nvSpPr>
          <p:cNvPr id="240644" name="Slide Number Placeholder 3"/>
          <p:cNvSpPr>
            <a:spLocks noGrp="1"/>
          </p:cNvSpPr>
          <p:nvPr>
            <p:ph type="sldNum" sz="quarter" idx="5"/>
          </p:nvPr>
        </p:nvSpPr>
        <p:spPr>
          <a:noFill/>
        </p:spPr>
        <p:txBody>
          <a:bodyPr/>
          <a:lstStyle/>
          <a:p>
            <a:fld id="{24DB92BD-CF7A-43D8-9CAF-424137037BBA}" type="slidenum">
              <a:rPr lang="en-GB" smtClean="0"/>
              <a:pPr/>
              <a:t>75</a:t>
            </a:fld>
            <a:endParaRPr lang="en-GB"/>
          </a:p>
        </p:txBody>
      </p:sp>
    </p:spTree>
    <p:extLst>
      <p:ext uri="{BB962C8B-B14F-4D97-AF65-F5344CB8AC3E}">
        <p14:creationId xmlns:p14="http://schemas.microsoft.com/office/powerpoint/2010/main" val="401159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a:ln/>
        </p:spPr>
      </p:sp>
      <p:sp>
        <p:nvSpPr>
          <p:cNvPr id="241667" name="Notes Placeholder 2"/>
          <p:cNvSpPr>
            <a:spLocks noGrp="1"/>
          </p:cNvSpPr>
          <p:nvPr>
            <p:ph type="body" idx="1"/>
          </p:nvPr>
        </p:nvSpPr>
        <p:spPr>
          <a:noFill/>
          <a:ln/>
        </p:spPr>
        <p:txBody>
          <a:bodyPr/>
          <a:lstStyle/>
          <a:p>
            <a:pPr eaLnBrk="1" hangingPunct="1"/>
            <a:r>
              <a:rPr lang="nl-BE"/>
              <a:t>moeilijk aanpasbaar: als je functionaliteit toevoegt =&gt; waar moet je allemaal aanpassen?</a:t>
            </a:r>
          </a:p>
          <a:p>
            <a:pPr eaLnBrk="1" hangingPunct="1">
              <a:lnSpc>
                <a:spcPct val="80000"/>
              </a:lnSpc>
            </a:pPr>
            <a:r>
              <a:rPr lang="nl-BE" sz="2100">
                <a:sym typeface="Wingdings" pitchFamily="2" charset="2"/>
              </a:rPr>
              <a:t>These switch statements often switch on a type code </a:t>
            </a:r>
          </a:p>
          <a:p>
            <a:pPr lvl="1" eaLnBrk="1" hangingPunct="1">
              <a:lnSpc>
                <a:spcPct val="80000"/>
              </a:lnSpc>
            </a:pPr>
            <a:r>
              <a:rPr lang="nl-BE" sz="1900">
                <a:sym typeface="Wingdings" pitchFamily="2" charset="2"/>
              </a:rPr>
              <a:t>example: an integer represents the type code for an employee, a manager, a salesman, ...</a:t>
            </a:r>
          </a:p>
          <a:p>
            <a:pPr eaLnBrk="1" hangingPunct="1"/>
            <a:endParaRPr lang="nl-NL"/>
          </a:p>
        </p:txBody>
      </p:sp>
      <p:sp>
        <p:nvSpPr>
          <p:cNvPr id="241668" name="Slide Number Placeholder 3"/>
          <p:cNvSpPr>
            <a:spLocks noGrp="1"/>
          </p:cNvSpPr>
          <p:nvPr>
            <p:ph type="sldNum" sz="quarter" idx="5"/>
          </p:nvPr>
        </p:nvSpPr>
        <p:spPr>
          <a:noFill/>
        </p:spPr>
        <p:txBody>
          <a:bodyPr/>
          <a:lstStyle/>
          <a:p>
            <a:fld id="{DC208B3B-99BA-4040-A1E5-8C11E8C3CE6F}" type="slidenum">
              <a:rPr lang="en-GB" smtClean="0"/>
              <a:pPr/>
              <a:t>76</a:t>
            </a:fld>
            <a:endParaRPr lang="en-GB"/>
          </a:p>
        </p:txBody>
      </p:sp>
    </p:spTree>
    <p:extLst>
      <p:ext uri="{BB962C8B-B14F-4D97-AF65-F5344CB8AC3E}">
        <p14:creationId xmlns:p14="http://schemas.microsoft.com/office/powerpoint/2010/main" val="9054387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endParaRPr lang="nl-NL"/>
          </a:p>
        </p:txBody>
      </p:sp>
      <p:sp>
        <p:nvSpPr>
          <p:cNvPr id="242692" name="Slide Number Placeholder 3"/>
          <p:cNvSpPr>
            <a:spLocks noGrp="1"/>
          </p:cNvSpPr>
          <p:nvPr>
            <p:ph type="sldNum" sz="quarter" idx="5"/>
          </p:nvPr>
        </p:nvSpPr>
        <p:spPr>
          <a:noFill/>
        </p:spPr>
        <p:txBody>
          <a:bodyPr/>
          <a:lstStyle/>
          <a:p>
            <a:fld id="{05D3AFEA-ABEB-4E87-8D13-F323627D8B66}" type="slidenum">
              <a:rPr lang="en-GB" smtClean="0"/>
              <a:pPr/>
              <a:t>77</a:t>
            </a:fld>
            <a:endParaRPr lang="en-GB"/>
          </a:p>
        </p:txBody>
      </p:sp>
    </p:spTree>
    <p:extLst>
      <p:ext uri="{BB962C8B-B14F-4D97-AF65-F5344CB8AC3E}">
        <p14:creationId xmlns:p14="http://schemas.microsoft.com/office/powerpoint/2010/main" val="16126253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a:ln/>
        </p:spPr>
      </p:sp>
      <p:sp>
        <p:nvSpPr>
          <p:cNvPr id="243715" name="Notes Placeholder 2"/>
          <p:cNvSpPr>
            <a:spLocks noGrp="1"/>
          </p:cNvSpPr>
          <p:nvPr>
            <p:ph type="body" idx="1"/>
          </p:nvPr>
        </p:nvSpPr>
        <p:spPr>
          <a:noFill/>
          <a:ln/>
        </p:spPr>
        <p:txBody>
          <a:bodyPr/>
          <a:lstStyle/>
          <a:p>
            <a:pPr eaLnBrk="1" hangingPunct="1"/>
            <a:endParaRPr lang="nl-NL"/>
          </a:p>
        </p:txBody>
      </p:sp>
      <p:sp>
        <p:nvSpPr>
          <p:cNvPr id="243716" name="Slide Number Placeholder 3"/>
          <p:cNvSpPr>
            <a:spLocks noGrp="1"/>
          </p:cNvSpPr>
          <p:nvPr>
            <p:ph type="sldNum" sz="quarter" idx="5"/>
          </p:nvPr>
        </p:nvSpPr>
        <p:spPr>
          <a:noFill/>
        </p:spPr>
        <p:txBody>
          <a:bodyPr/>
          <a:lstStyle/>
          <a:p>
            <a:fld id="{AD91DDD4-DE71-4307-A10F-98916C723D10}" type="slidenum">
              <a:rPr lang="en-GB" smtClean="0"/>
              <a:pPr/>
              <a:t>78</a:t>
            </a:fld>
            <a:endParaRPr lang="en-GB"/>
          </a:p>
        </p:txBody>
      </p:sp>
    </p:spTree>
    <p:extLst>
      <p:ext uri="{BB962C8B-B14F-4D97-AF65-F5344CB8AC3E}">
        <p14:creationId xmlns:p14="http://schemas.microsoft.com/office/powerpoint/2010/main" val="1174386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a:ln/>
        </p:spPr>
      </p:sp>
      <p:sp>
        <p:nvSpPr>
          <p:cNvPr id="244739" name="Notes Placeholder 2"/>
          <p:cNvSpPr>
            <a:spLocks noGrp="1"/>
          </p:cNvSpPr>
          <p:nvPr>
            <p:ph type="body" idx="1"/>
          </p:nvPr>
        </p:nvSpPr>
        <p:spPr>
          <a:noFill/>
          <a:ln/>
        </p:spPr>
        <p:txBody>
          <a:bodyPr/>
          <a:lstStyle/>
          <a:p>
            <a:pPr eaLnBrk="1" hangingPunct="1"/>
            <a:r>
              <a:rPr lang="en-GB" sz="800" dirty="0"/>
              <a:t>data </a:t>
            </a:r>
            <a:r>
              <a:rPr lang="en-GB" sz="800" dirty="0" err="1"/>
              <a:t>gemanipuleerd</a:t>
            </a:r>
            <a:r>
              <a:rPr lang="en-GB" sz="800" dirty="0"/>
              <a:t> door </a:t>
            </a:r>
            <a:r>
              <a:rPr lang="en-GB" sz="800" dirty="0" err="1"/>
              <a:t>andere</a:t>
            </a:r>
            <a:r>
              <a:rPr lang="en-GB" sz="800" dirty="0"/>
              <a:t> </a:t>
            </a:r>
            <a:r>
              <a:rPr lang="en-GB" sz="800" dirty="0" err="1"/>
              <a:t>klassen</a:t>
            </a:r>
            <a:r>
              <a:rPr lang="nl-NL" dirty="0"/>
              <a:t> =&gt; feature </a:t>
            </a:r>
            <a:r>
              <a:rPr lang="nl-NL" dirty="0" err="1"/>
              <a:t>envy</a:t>
            </a:r>
            <a:r>
              <a:rPr lang="nl-NL" dirty="0"/>
              <a:t> </a:t>
            </a:r>
            <a:r>
              <a:rPr lang="nl-NL" dirty="0" err="1"/>
              <a:t>smell</a:t>
            </a:r>
            <a:endParaRPr lang="nl-NL" dirty="0"/>
          </a:p>
          <a:p>
            <a:pPr eaLnBrk="1" hangingPunct="1"/>
            <a:r>
              <a:rPr lang="nl-NL" sz="800" dirty="0" err="1"/>
              <a:t>DTOs</a:t>
            </a:r>
            <a:r>
              <a:rPr lang="nl-NL" sz="800" dirty="0"/>
              <a:t> voor transfer objecten -&gt; kan nodig zijn</a:t>
            </a:r>
          </a:p>
        </p:txBody>
      </p:sp>
      <p:sp>
        <p:nvSpPr>
          <p:cNvPr id="244740" name="Slide Number Placeholder 3"/>
          <p:cNvSpPr>
            <a:spLocks noGrp="1"/>
          </p:cNvSpPr>
          <p:nvPr>
            <p:ph type="sldNum" sz="quarter" idx="5"/>
          </p:nvPr>
        </p:nvSpPr>
        <p:spPr>
          <a:noFill/>
        </p:spPr>
        <p:txBody>
          <a:bodyPr/>
          <a:lstStyle/>
          <a:p>
            <a:fld id="{0E859D2D-AF1B-4F5E-92F9-A6A281E2C261}" type="slidenum">
              <a:rPr lang="en-GB" smtClean="0"/>
              <a:pPr/>
              <a:t>79</a:t>
            </a:fld>
            <a:endParaRPr lang="en-GB"/>
          </a:p>
        </p:txBody>
      </p:sp>
    </p:spTree>
    <p:extLst>
      <p:ext uri="{BB962C8B-B14F-4D97-AF65-F5344CB8AC3E}">
        <p14:creationId xmlns:p14="http://schemas.microsoft.com/office/powerpoint/2010/main" val="37564082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a:t>Wouter</a:t>
            </a:r>
          </a:p>
        </p:txBody>
      </p:sp>
      <p:sp>
        <p:nvSpPr>
          <p:cNvPr id="4" name="Slide Number Placeholder 3"/>
          <p:cNvSpPr>
            <a:spLocks noGrp="1"/>
          </p:cNvSpPr>
          <p:nvPr>
            <p:ph type="sldNum" sz="quarter" idx="10"/>
          </p:nvPr>
        </p:nvSpPr>
        <p:spPr/>
        <p:txBody>
          <a:bodyPr/>
          <a:lstStyle/>
          <a:p>
            <a:fld id="{01FEB169-8CA3-D148-A2C3-205138C18B08}" type="slidenum">
              <a:rPr lang="nl-NL" smtClean="0"/>
              <a:pPr/>
              <a:t>82</a:t>
            </a:fld>
            <a:endParaRPr lang="nl-NL" dirty="0"/>
          </a:p>
        </p:txBody>
      </p:sp>
    </p:spTree>
    <p:extLst>
      <p:ext uri="{BB962C8B-B14F-4D97-AF65-F5344CB8AC3E}">
        <p14:creationId xmlns:p14="http://schemas.microsoft.com/office/powerpoint/2010/main" val="755830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179043" indent="-179043">
              <a:buFontTx/>
              <a:buChar char="•"/>
            </a:pPr>
            <a:r>
              <a:rPr lang="nl-NL" dirty="0" err="1"/>
              <a:t>visio</a:t>
            </a:r>
            <a:r>
              <a:rPr lang="nl-NL" dirty="0"/>
              <a:t>/</a:t>
            </a:r>
            <a:r>
              <a:rPr lang="en-US" dirty="0"/>
              <a:t>… official </a:t>
            </a:r>
            <a:r>
              <a:rPr lang="en-US" dirty="0" err="1"/>
              <a:t>uml</a:t>
            </a:r>
            <a:r>
              <a:rPr lang="en-US" dirty="0"/>
              <a:t> diagrams is a waste of time (take a picture and put it on a wiki if you want to remember something</a:t>
            </a:r>
          </a:p>
          <a:p>
            <a:pPr marL="179043" indent="-179043">
              <a:buFontTx/>
              <a:buChar char="•"/>
            </a:pPr>
            <a:r>
              <a:rPr lang="en-US" dirty="0"/>
              <a:t>I</a:t>
            </a:r>
            <a:r>
              <a:rPr lang="nl-BE" dirty="0"/>
              <a:t>t is a continuous process, for every story</a:t>
            </a:r>
          </a:p>
          <a:p>
            <a:pPr marL="179043" indent="-179043">
              <a:buFontTx/>
              <a:buChar char="•"/>
            </a:pPr>
            <a:r>
              <a:rPr lang="en-US" dirty="0"/>
              <a:t>D</a:t>
            </a:r>
            <a:r>
              <a:rPr lang="nl-BE" dirty="0"/>
              <a:t>on’t design everything at once. You’ll improve the design with each story by refactoring.  </a:t>
            </a:r>
            <a:r>
              <a:rPr lang="nl-NL" dirty="0"/>
              <a:t>Zinloos om groot design op te zetten, en dan te merken dat volgende week alles weg mag. Reden: up front ken je niet alle </a:t>
            </a:r>
            <a:r>
              <a:rPr lang="nl-NL" dirty="0" err="1"/>
              <a:t>requirements</a:t>
            </a:r>
            <a:r>
              <a:rPr lang="nl-NL" dirty="0"/>
              <a:t>.</a:t>
            </a:r>
          </a:p>
          <a:p>
            <a:pPr marL="179043" indent="-179043">
              <a:buFontTx/>
              <a:buChar char="•"/>
            </a:pPr>
            <a:endParaRPr lang="nl-NL" dirty="0"/>
          </a:p>
          <a:p>
            <a:pPr marL="179043" indent="-179043">
              <a:buFontTx/>
              <a:buChar char="•"/>
            </a:pPr>
            <a:r>
              <a:rPr lang="nl-NL" dirty="0"/>
              <a:t>Het kan wel zinvol zijn om al voor een </a:t>
            </a:r>
            <a:r>
              <a:rPr lang="nl-NL" dirty="0" err="1"/>
              <a:t>milestone</a:t>
            </a:r>
            <a:r>
              <a:rPr lang="nl-NL" dirty="0"/>
              <a:t>/feature al een idee te hebben naar welk model je wil toegaan, en dat je daarbij al een iets groter domein model uittekent. Gewoon nog niet alles uittekenen</a:t>
            </a:r>
            <a:endParaRPr lang="nl-BE" dirty="0"/>
          </a:p>
          <a:p>
            <a:pPr marL="179043" indent="-179043">
              <a:buFontTx/>
              <a:buChar char="•"/>
            </a:pPr>
            <a:endParaRPr lang="nl-NL" dirty="0"/>
          </a:p>
          <a:p>
            <a:pPr eaLnBrk="1" hangingPunct="1"/>
            <a:endParaRPr lang="nl-NL" dirty="0"/>
          </a:p>
          <a:p>
            <a:pPr eaLnBrk="1" hangingPunct="1"/>
            <a:r>
              <a:rPr lang="nl-NL" dirty="0"/>
              <a:t>Waarom?: </a:t>
            </a:r>
            <a:r>
              <a:rPr lang="nl-NL" dirty="0" err="1"/>
              <a:t>embracing</a:t>
            </a:r>
            <a:r>
              <a:rPr lang="nl-NL" dirty="0"/>
              <a:t> change: kunnen omgaan met verandering.</a:t>
            </a:r>
          </a:p>
          <a:p>
            <a:pPr eaLnBrk="1" hangingPunct="1"/>
            <a:r>
              <a:rPr lang="nl-NL" dirty="0"/>
              <a:t>Domain </a:t>
            </a:r>
            <a:r>
              <a:rPr lang="nl-NL" dirty="0" err="1"/>
              <a:t>driven</a:t>
            </a:r>
            <a:r>
              <a:rPr lang="nl-NL" dirty="0"/>
              <a:t> design: design overeenkomen met proxy ‘proxy kan code lezen’; tekeningen van domain dat te begrijpen is door </a:t>
            </a:r>
            <a:r>
              <a:rPr lang="nl-NL" dirty="0" err="1"/>
              <a:t>developer</a:t>
            </a:r>
            <a:r>
              <a:rPr lang="nl-NL" dirty="0"/>
              <a:t> &amp; proxy. Tekening groeit. Gemeenschappelijke taal.</a:t>
            </a:r>
          </a:p>
          <a:p>
            <a:pPr eaLnBrk="1" hangingPunct="1"/>
            <a:r>
              <a:rPr lang="nl-NL" dirty="0" err="1"/>
              <a:t>Refactoring</a:t>
            </a:r>
            <a:r>
              <a:rPr lang="nl-NL" dirty="0"/>
              <a:t>:</a:t>
            </a:r>
          </a:p>
          <a:p>
            <a:pPr marL="920085" lvl="1" indent="-368033">
              <a:spcBef>
                <a:spcPct val="25000"/>
              </a:spcBef>
              <a:spcAft>
                <a:spcPct val="25000"/>
              </a:spcAft>
              <a:buClr>
                <a:srgbClr val="164174"/>
              </a:buClr>
              <a:buFont typeface="Tahoma" pitchFamily="34" charset="0"/>
              <a:buChar char="●"/>
            </a:pPr>
            <a:r>
              <a:rPr lang="nl-BE" dirty="0"/>
              <a:t>Improve internal structure of the code</a:t>
            </a:r>
          </a:p>
          <a:p>
            <a:pPr marL="920085" lvl="1" indent="-368033">
              <a:spcBef>
                <a:spcPct val="25000"/>
              </a:spcBef>
              <a:spcAft>
                <a:spcPct val="25000"/>
              </a:spcAft>
              <a:buClr>
                <a:srgbClr val="164174"/>
              </a:buClr>
              <a:buFont typeface="Tahoma" pitchFamily="34" charset="0"/>
              <a:buChar char="●"/>
            </a:pPr>
            <a:r>
              <a:rPr lang="nl-BE" dirty="0"/>
              <a:t>Don’t change external behaviour of the code</a:t>
            </a:r>
          </a:p>
          <a:p>
            <a:pPr marL="920085" lvl="1" indent="-368033">
              <a:spcBef>
                <a:spcPct val="25000"/>
              </a:spcBef>
              <a:spcAft>
                <a:spcPct val="25000"/>
              </a:spcAft>
              <a:buClr>
                <a:srgbClr val="164174"/>
              </a:buClr>
              <a:buFont typeface="Tahoma" pitchFamily="34" charset="0"/>
              <a:buChar char="●"/>
            </a:pPr>
            <a:r>
              <a:rPr lang="nl-BE" dirty="0"/>
              <a:t>Benefits</a:t>
            </a:r>
          </a:p>
          <a:p>
            <a:pPr marL="1472135" lvl="2" indent="-368033">
              <a:spcBef>
                <a:spcPct val="15000"/>
              </a:spcBef>
              <a:spcAft>
                <a:spcPct val="15000"/>
              </a:spcAft>
              <a:buClr>
                <a:srgbClr val="164174"/>
              </a:buClr>
              <a:buFont typeface="Tahoma" pitchFamily="34" charset="0"/>
              <a:buChar char="●"/>
            </a:pPr>
            <a:r>
              <a:rPr lang="nl-BE" dirty="0"/>
              <a:t>Code is more understandable</a:t>
            </a:r>
          </a:p>
          <a:p>
            <a:pPr marL="1472135" lvl="2" indent="-368033">
              <a:spcBef>
                <a:spcPct val="15000"/>
              </a:spcBef>
              <a:spcAft>
                <a:spcPct val="15000"/>
              </a:spcAft>
              <a:buClr>
                <a:srgbClr val="164174"/>
              </a:buClr>
              <a:buFont typeface="Tahoma" pitchFamily="34" charset="0"/>
              <a:buChar char="●"/>
            </a:pPr>
            <a:r>
              <a:rPr lang="nl-BE" dirty="0"/>
              <a:t>Code is readable for team</a:t>
            </a:r>
          </a:p>
          <a:p>
            <a:pPr marL="1472135" lvl="2" indent="-368033">
              <a:spcBef>
                <a:spcPct val="15000"/>
              </a:spcBef>
              <a:spcAft>
                <a:spcPct val="15000"/>
              </a:spcAft>
              <a:buClr>
                <a:srgbClr val="164174"/>
              </a:buClr>
              <a:buFont typeface="Tahoma" pitchFamily="34" charset="0"/>
              <a:buChar char="●"/>
            </a:pPr>
            <a:r>
              <a:rPr lang="nl-BE" dirty="0"/>
              <a:t>Easier to integrate new code</a:t>
            </a:r>
          </a:p>
          <a:p>
            <a:pPr marL="920085" lvl="1" indent="-368033">
              <a:spcBef>
                <a:spcPct val="25000"/>
              </a:spcBef>
              <a:spcAft>
                <a:spcPct val="25000"/>
              </a:spcAft>
              <a:buClr>
                <a:srgbClr val="164174"/>
              </a:buClr>
              <a:buFont typeface="Tahoma" pitchFamily="34" charset="0"/>
              <a:buChar char="●"/>
            </a:pPr>
            <a:r>
              <a:rPr lang="nl-BE" dirty="0"/>
              <a:t>Refactor continuously &amp; mercilessly</a:t>
            </a:r>
          </a:p>
          <a:p>
            <a:pPr eaLnBrk="1" hangingPunct="1"/>
            <a:r>
              <a:rPr lang="nl-NL" dirty="0"/>
              <a:t>Kleine stappen: </a:t>
            </a:r>
            <a:r>
              <a:rPr lang="nl-BE" dirty="0"/>
              <a:t>Simplest thing that could possibly work</a:t>
            </a:r>
          </a:p>
          <a:p>
            <a:endParaRPr lang="en-US" dirty="0"/>
          </a:p>
          <a:p>
            <a:r>
              <a:rPr lang="en-US" dirty="0"/>
              <a:t>Change design if code or tests tells you that the design doesn’t work</a:t>
            </a:r>
          </a:p>
          <a:p>
            <a:endParaRPr lang="en-US" dirty="0"/>
          </a:p>
          <a:p>
            <a:endParaRPr lang="en-US" dirty="0"/>
          </a:p>
        </p:txBody>
      </p:sp>
      <p:sp>
        <p:nvSpPr>
          <p:cNvPr id="4" name="Slide Number Placeholder 3"/>
          <p:cNvSpPr>
            <a:spLocks noGrp="1"/>
          </p:cNvSpPr>
          <p:nvPr>
            <p:ph type="sldNum" sz="quarter" idx="10"/>
          </p:nvPr>
        </p:nvSpPr>
        <p:spPr/>
        <p:txBody>
          <a:bodyPr/>
          <a:lstStyle/>
          <a:p>
            <a:fld id="{AB40C868-8F42-43FD-9265-20D144955F82}" type="slidenum">
              <a:rPr lang="nl-BE" smtClean="0"/>
              <a:pPr/>
              <a:t>8</a:t>
            </a:fld>
            <a:endParaRPr lang="nl-BE"/>
          </a:p>
        </p:txBody>
      </p:sp>
    </p:spTree>
    <p:extLst>
      <p:ext uri="{BB962C8B-B14F-4D97-AF65-F5344CB8AC3E}">
        <p14:creationId xmlns:p14="http://schemas.microsoft.com/office/powerpoint/2010/main" val="374060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Slide Image Placeholder 1"/>
          <p:cNvSpPr>
            <a:spLocks noGrp="1" noRot="1" noChangeAspect="1" noTextEdit="1"/>
          </p:cNvSpPr>
          <p:nvPr>
            <p:ph type="sldImg"/>
          </p:nvPr>
        </p:nvSpPr>
        <p:spPr>
          <a:ln/>
        </p:spPr>
      </p:sp>
      <p:sp>
        <p:nvSpPr>
          <p:cNvPr id="248835" name="Notes Placeholder 2"/>
          <p:cNvSpPr>
            <a:spLocks noGrp="1"/>
          </p:cNvSpPr>
          <p:nvPr>
            <p:ph type="body" idx="1"/>
          </p:nvPr>
        </p:nvSpPr>
        <p:spPr>
          <a:noFill/>
          <a:ln/>
        </p:spPr>
        <p:txBody>
          <a:bodyPr/>
          <a:lstStyle/>
          <a:p>
            <a:pPr eaLnBrk="1" hangingPunct="1"/>
            <a:r>
              <a:rPr lang="nl-NL" sz="800"/>
              <a:t>naamgeving: komt overeen met functionele termen</a:t>
            </a:r>
          </a:p>
        </p:txBody>
      </p:sp>
      <p:sp>
        <p:nvSpPr>
          <p:cNvPr id="248836" name="Slide Number Placeholder 3"/>
          <p:cNvSpPr>
            <a:spLocks noGrp="1"/>
          </p:cNvSpPr>
          <p:nvPr>
            <p:ph type="sldNum" sz="quarter" idx="5"/>
          </p:nvPr>
        </p:nvSpPr>
        <p:spPr>
          <a:noFill/>
        </p:spPr>
        <p:txBody>
          <a:bodyPr/>
          <a:lstStyle/>
          <a:p>
            <a:fld id="{1868801B-C5B9-4D2F-A68A-3D71B329209D}" type="slidenum">
              <a:rPr lang="en-GB" smtClean="0"/>
              <a:pPr/>
              <a:t>83</a:t>
            </a:fld>
            <a:endParaRPr lang="en-GB"/>
          </a:p>
        </p:txBody>
      </p:sp>
    </p:spTree>
    <p:extLst>
      <p:ext uri="{BB962C8B-B14F-4D97-AF65-F5344CB8AC3E}">
        <p14:creationId xmlns:p14="http://schemas.microsoft.com/office/powerpoint/2010/main" val="16875846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pPr eaLnBrk="1" hangingPunct="1"/>
            <a:r>
              <a:rPr lang="nl-NL" sz="800"/>
              <a:t>naamgeving: door een juiste naamgeving, is het niet nodig om in de methode zelf te gaan kijken</a:t>
            </a:r>
          </a:p>
          <a:p>
            <a:pPr eaLnBrk="1" hangingPunct="1"/>
            <a:endParaRPr lang="nl-NL" sz="800"/>
          </a:p>
          <a:p>
            <a:pPr lvl="1" eaLnBrk="1" hangingPunct="1">
              <a:lnSpc>
                <a:spcPct val="80000"/>
              </a:lnSpc>
            </a:pPr>
            <a:r>
              <a:rPr lang="nl-BE" sz="1900"/>
              <a:t>Short (body), well named methods </a:t>
            </a:r>
          </a:p>
          <a:p>
            <a:pPr lvl="2" eaLnBrk="1" hangingPunct="1">
              <a:lnSpc>
                <a:spcPct val="80000"/>
              </a:lnSpc>
            </a:pPr>
            <a:r>
              <a:rPr lang="nl-BE" sz="1700"/>
              <a:t>Promotes reuse of these methods (1 responsability)</a:t>
            </a:r>
          </a:p>
          <a:p>
            <a:pPr lvl="2" eaLnBrk="1" hangingPunct="1">
              <a:lnSpc>
                <a:spcPct val="80000"/>
              </a:lnSpc>
            </a:pPr>
            <a:r>
              <a:rPr lang="nl-BE" sz="1700"/>
              <a:t>Allows the higher-level methods to ‘read’ as a series of comments. </a:t>
            </a:r>
          </a:p>
          <a:p>
            <a:pPr lvl="2" eaLnBrk="1" hangingPunct="1">
              <a:lnSpc>
                <a:spcPct val="80000"/>
              </a:lnSpc>
            </a:pPr>
            <a:r>
              <a:rPr lang="nl-BE" sz="1700">
                <a:solidFill>
                  <a:srgbClr val="FF0000"/>
                </a:solidFill>
              </a:rPr>
              <a:t>NAMING</a:t>
            </a:r>
            <a:r>
              <a:rPr lang="nl-BE" sz="1700"/>
              <a:t> is very important </a:t>
            </a:r>
          </a:p>
          <a:p>
            <a:pPr eaLnBrk="1" hangingPunct="1">
              <a:lnSpc>
                <a:spcPct val="90000"/>
              </a:lnSpc>
            </a:pPr>
            <a:r>
              <a:rPr lang="nl-BE" sz="1800"/>
              <a:t>Drawback of many small methods: difficult to see what the submethods do, because you have to switch context</a:t>
            </a:r>
          </a:p>
          <a:p>
            <a:pPr lvl="1" eaLnBrk="1" hangingPunct="1">
              <a:lnSpc>
                <a:spcPct val="90000"/>
              </a:lnSpc>
            </a:pPr>
            <a:r>
              <a:rPr lang="nl-BE" sz="1700"/>
              <a:t>Browse to implementation with IDE easily</a:t>
            </a:r>
          </a:p>
          <a:p>
            <a:pPr lvl="1" eaLnBrk="1" hangingPunct="1">
              <a:lnSpc>
                <a:spcPct val="90000"/>
              </a:lnSpc>
            </a:pPr>
            <a:r>
              <a:rPr lang="nl-BE" sz="1700">
                <a:solidFill>
                  <a:srgbClr val="FF0000"/>
                </a:solidFill>
              </a:rPr>
              <a:t>GOOD NAMING</a:t>
            </a:r>
            <a:r>
              <a:rPr lang="nl-BE" sz="1700"/>
              <a:t> is very important! Method name says what the method does, no need to look at the method body</a:t>
            </a:r>
          </a:p>
          <a:p>
            <a:pPr lvl="2" eaLnBrk="1" hangingPunct="1">
              <a:lnSpc>
                <a:spcPct val="80000"/>
              </a:lnSpc>
            </a:pPr>
            <a:endParaRPr lang="nl-BE" sz="1700"/>
          </a:p>
          <a:p>
            <a:pPr eaLnBrk="1" hangingPunct="1">
              <a:lnSpc>
                <a:spcPct val="80000"/>
              </a:lnSpc>
            </a:pPr>
            <a:r>
              <a:rPr lang="nl-BE" sz="2100"/>
              <a:t>Length of the extracted method is not a issue =&gt;Semantic difference between the method name and the method body. If extracting improves clarity, do it!</a:t>
            </a:r>
          </a:p>
          <a:p>
            <a:pPr eaLnBrk="1" hangingPunct="1"/>
            <a:endParaRPr lang="nl-NL" sz="800"/>
          </a:p>
        </p:txBody>
      </p:sp>
      <p:sp>
        <p:nvSpPr>
          <p:cNvPr id="249860" name="Slide Number Placeholder 3"/>
          <p:cNvSpPr>
            <a:spLocks noGrp="1"/>
          </p:cNvSpPr>
          <p:nvPr>
            <p:ph type="sldNum" sz="quarter" idx="5"/>
          </p:nvPr>
        </p:nvSpPr>
        <p:spPr>
          <a:noFill/>
        </p:spPr>
        <p:txBody>
          <a:bodyPr/>
          <a:lstStyle/>
          <a:p>
            <a:fld id="{385A6871-657D-43E5-BBDE-34E8DA0EF458}" type="slidenum">
              <a:rPr lang="en-GB" smtClean="0"/>
              <a:pPr/>
              <a:t>84</a:t>
            </a:fld>
            <a:endParaRPr lang="en-GB"/>
          </a:p>
        </p:txBody>
      </p:sp>
    </p:spTree>
    <p:extLst>
      <p:ext uri="{BB962C8B-B14F-4D97-AF65-F5344CB8AC3E}">
        <p14:creationId xmlns:p14="http://schemas.microsoft.com/office/powerpoint/2010/main" val="4147805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p:cNvSpPr>
            <a:spLocks noGrp="1" noRot="1" noChangeAspect="1" noTextEdit="1"/>
          </p:cNvSpPr>
          <p:nvPr>
            <p:ph type="sldImg"/>
          </p:nvPr>
        </p:nvSpPr>
        <p:spPr>
          <a:ln/>
        </p:spPr>
      </p:sp>
      <p:sp>
        <p:nvSpPr>
          <p:cNvPr id="250883" name="Notes Placeholder 2"/>
          <p:cNvSpPr>
            <a:spLocks noGrp="1"/>
          </p:cNvSpPr>
          <p:nvPr>
            <p:ph type="body" idx="1"/>
          </p:nvPr>
        </p:nvSpPr>
        <p:spPr>
          <a:noFill/>
          <a:ln/>
        </p:spPr>
        <p:txBody>
          <a:bodyPr/>
          <a:lstStyle/>
          <a:p>
            <a:pPr eaLnBrk="1" hangingPunct="1"/>
            <a:r>
              <a:rPr lang="nl-NL" sz="800" dirty="0"/>
              <a:t>demo: Er bij vertellen: See </a:t>
            </a:r>
            <a:r>
              <a:rPr lang="nl-NL" sz="800" dirty="0" err="1"/>
              <a:t>how</a:t>
            </a:r>
            <a:r>
              <a:rPr lang="nl-NL" sz="800" dirty="0"/>
              <a:t> </a:t>
            </a:r>
            <a:r>
              <a:rPr lang="nl-NL" sz="800" dirty="0" err="1"/>
              <a:t>it</a:t>
            </a:r>
            <a:r>
              <a:rPr lang="nl-NL" sz="800" dirty="0"/>
              <a:t> </a:t>
            </a:r>
            <a:r>
              <a:rPr lang="nl-NL" sz="800" dirty="0" err="1"/>
              <a:t>would</a:t>
            </a:r>
            <a:r>
              <a:rPr lang="nl-NL" sz="800" dirty="0"/>
              <a:t> have been </a:t>
            </a:r>
            <a:r>
              <a:rPr lang="nl-NL" sz="800" dirty="0" err="1"/>
              <a:t>difficult</a:t>
            </a:r>
            <a:r>
              <a:rPr lang="nl-NL" sz="800" dirty="0"/>
              <a:t> </a:t>
            </a:r>
            <a:r>
              <a:rPr lang="nl-NL" sz="800" dirty="0" err="1"/>
              <a:t>to</a:t>
            </a:r>
            <a:r>
              <a:rPr lang="nl-NL" sz="800" dirty="0"/>
              <a:t> extract </a:t>
            </a:r>
            <a:r>
              <a:rPr lang="nl-NL" sz="800" dirty="0" err="1"/>
              <a:t>discountFactor</a:t>
            </a:r>
            <a:r>
              <a:rPr lang="nl-NL" sz="800" dirty="0"/>
              <a:t> </a:t>
            </a:r>
            <a:r>
              <a:rPr lang="nl-NL" sz="800" dirty="0" err="1"/>
              <a:t>if</a:t>
            </a:r>
            <a:r>
              <a:rPr lang="nl-NL" sz="800" dirty="0"/>
              <a:t> I had </a:t>
            </a:r>
            <a:r>
              <a:rPr lang="nl-NL" sz="800" dirty="0" err="1"/>
              <a:t>not</a:t>
            </a:r>
            <a:r>
              <a:rPr lang="nl-NL" sz="800" dirty="0"/>
              <a:t> </a:t>
            </a:r>
            <a:r>
              <a:rPr lang="nl-NL" sz="800" dirty="0" err="1"/>
              <a:t>replaced</a:t>
            </a:r>
            <a:endParaRPr lang="nl-NL" sz="800" dirty="0"/>
          </a:p>
          <a:p>
            <a:pPr eaLnBrk="1" hangingPunct="1"/>
            <a:r>
              <a:rPr lang="nl-NL" sz="800" dirty="0" err="1"/>
              <a:t>basePrice</a:t>
            </a:r>
            <a:r>
              <a:rPr lang="nl-NL" sz="800" dirty="0"/>
              <a:t> </a:t>
            </a:r>
            <a:r>
              <a:rPr lang="nl-NL" sz="800" dirty="0" err="1"/>
              <a:t>with</a:t>
            </a:r>
            <a:r>
              <a:rPr lang="nl-NL" sz="800" dirty="0"/>
              <a:t> a query. (want dan zou ik in discount factor hebben moeten base </a:t>
            </a:r>
            <a:r>
              <a:rPr lang="nl-NL" sz="800" dirty="0" err="1"/>
              <a:t>price</a:t>
            </a:r>
            <a:r>
              <a:rPr lang="nl-NL" sz="800" dirty="0"/>
              <a:t> </a:t>
            </a:r>
            <a:r>
              <a:rPr lang="nl-NL" sz="800" dirty="0" err="1"/>
              <a:t>herbereken</a:t>
            </a:r>
            <a:r>
              <a:rPr lang="nl-NL" sz="800" dirty="0"/>
              <a:t> :-( </a:t>
            </a:r>
            <a:r>
              <a:rPr lang="nl-NL" sz="800" dirty="0" err="1"/>
              <a:t>duplicated</a:t>
            </a:r>
            <a:r>
              <a:rPr lang="nl-NL" sz="800" dirty="0"/>
              <a:t> code )</a:t>
            </a:r>
          </a:p>
          <a:p>
            <a:pPr eaLnBrk="1" hangingPunct="1"/>
            <a:endParaRPr lang="nl-NL" sz="800" dirty="0"/>
          </a:p>
        </p:txBody>
      </p:sp>
      <p:sp>
        <p:nvSpPr>
          <p:cNvPr id="250884" name="Slide Number Placeholder 3"/>
          <p:cNvSpPr>
            <a:spLocks noGrp="1"/>
          </p:cNvSpPr>
          <p:nvPr>
            <p:ph type="sldNum" sz="quarter" idx="5"/>
          </p:nvPr>
        </p:nvSpPr>
        <p:spPr>
          <a:noFill/>
        </p:spPr>
        <p:txBody>
          <a:bodyPr/>
          <a:lstStyle/>
          <a:p>
            <a:fld id="{7B306F09-30B3-49C6-BA1E-88F4DEC78413}" type="slidenum">
              <a:rPr lang="en-GB" smtClean="0"/>
              <a:pPr/>
              <a:t>85</a:t>
            </a:fld>
            <a:endParaRPr lang="en-GB"/>
          </a:p>
        </p:txBody>
      </p:sp>
    </p:spTree>
    <p:extLst>
      <p:ext uri="{BB962C8B-B14F-4D97-AF65-F5344CB8AC3E}">
        <p14:creationId xmlns:p14="http://schemas.microsoft.com/office/powerpoint/2010/main" val="21708488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r>
              <a:rPr lang="nl-BE" sz="800"/>
              <a:t>Extra advantage: reuse of extracted conditional in other methods</a:t>
            </a:r>
            <a:endParaRPr lang="nl-NL" sz="800"/>
          </a:p>
        </p:txBody>
      </p:sp>
      <p:sp>
        <p:nvSpPr>
          <p:cNvPr id="251908" name="Slide Number Placeholder 3"/>
          <p:cNvSpPr>
            <a:spLocks noGrp="1"/>
          </p:cNvSpPr>
          <p:nvPr>
            <p:ph type="sldNum" sz="quarter" idx="5"/>
          </p:nvPr>
        </p:nvSpPr>
        <p:spPr>
          <a:noFill/>
        </p:spPr>
        <p:txBody>
          <a:bodyPr/>
          <a:lstStyle/>
          <a:p>
            <a:fld id="{C89463DB-A8AE-41E3-A080-4B573CDCE1CB}" type="slidenum">
              <a:rPr lang="en-GB" smtClean="0"/>
              <a:pPr/>
              <a:t>86</a:t>
            </a:fld>
            <a:endParaRPr lang="en-GB"/>
          </a:p>
        </p:txBody>
      </p:sp>
    </p:spTree>
    <p:extLst>
      <p:ext uri="{BB962C8B-B14F-4D97-AF65-F5344CB8AC3E}">
        <p14:creationId xmlns:p14="http://schemas.microsoft.com/office/powerpoint/2010/main" val="9998711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p:cNvSpPr>
            <a:spLocks noGrp="1" noRot="1" noChangeAspect="1" noTextEdit="1"/>
          </p:cNvSpPr>
          <p:nvPr>
            <p:ph type="sldImg"/>
          </p:nvPr>
        </p:nvSpPr>
        <p:spPr>
          <a:ln/>
        </p:spPr>
      </p:sp>
      <p:sp>
        <p:nvSpPr>
          <p:cNvPr id="252931" name="Notes Placeholder 2"/>
          <p:cNvSpPr>
            <a:spLocks noGrp="1"/>
          </p:cNvSpPr>
          <p:nvPr>
            <p:ph type="body" idx="1"/>
          </p:nvPr>
        </p:nvSpPr>
        <p:spPr>
          <a:noFill/>
          <a:ln/>
        </p:spPr>
        <p:txBody>
          <a:bodyPr/>
          <a:lstStyle/>
          <a:p>
            <a:pPr eaLnBrk="1" hangingPunct="1"/>
            <a:r>
              <a:rPr lang="nl-BE" sz="800" dirty="0"/>
              <a:t>Juiste klasse: klasse van field of parameter die gebruikt wordt</a:t>
            </a:r>
          </a:p>
          <a:p>
            <a:pPr eaLnBrk="1" hangingPunct="1"/>
            <a:endParaRPr lang="nl-BE" sz="800" dirty="0"/>
          </a:p>
          <a:p>
            <a:pPr eaLnBrk="1" hangingPunct="1"/>
            <a:r>
              <a:rPr lang="nl-BE" sz="800" dirty="0" err="1"/>
              <a:t>Example</a:t>
            </a:r>
            <a:r>
              <a:rPr lang="nl-BE" sz="800" baseline="0" dirty="0"/>
              <a:t> Account </a:t>
            </a:r>
            <a:r>
              <a:rPr lang="nl-BE" sz="800" baseline="0" dirty="0" err="1"/>
              <a:t>overdraftCharge</a:t>
            </a:r>
            <a:r>
              <a:rPr lang="nl-BE" sz="800" baseline="0" dirty="0"/>
              <a:t> </a:t>
            </a:r>
            <a:r>
              <a:rPr lang="nl-BE" sz="800" baseline="0" dirty="0" err="1"/>
              <a:t>method</a:t>
            </a:r>
            <a:endParaRPr lang="nl-BE" sz="800" baseline="0" dirty="0"/>
          </a:p>
          <a:p>
            <a:pPr eaLnBrk="1" hangingPunct="1"/>
            <a:r>
              <a:rPr lang="en-US" sz="1200" b="0" i="0" kern="1200" dirty="0">
                <a:solidFill>
                  <a:schemeClr val="tx1"/>
                </a:solidFill>
                <a:effectLst/>
                <a:latin typeface="+mn-lt"/>
                <a:ea typeface="+mn-ea"/>
                <a:cs typeface="+mn-cs"/>
              </a:rPr>
              <a:t>Let’s imagine that there are going to be several new account types, each of which has its own rule for calculating the overdraft charge. So I want to move the overdraft charge method over to the account type.</a:t>
            </a:r>
            <a:endParaRPr lang="nl-NL" sz="800" dirty="0"/>
          </a:p>
        </p:txBody>
      </p:sp>
      <p:sp>
        <p:nvSpPr>
          <p:cNvPr id="252932" name="Slide Number Placeholder 3"/>
          <p:cNvSpPr>
            <a:spLocks noGrp="1"/>
          </p:cNvSpPr>
          <p:nvPr>
            <p:ph type="sldNum" sz="quarter" idx="5"/>
          </p:nvPr>
        </p:nvSpPr>
        <p:spPr>
          <a:noFill/>
        </p:spPr>
        <p:txBody>
          <a:bodyPr/>
          <a:lstStyle/>
          <a:p>
            <a:fld id="{EE2DCE39-E0CD-42AB-A233-7E7A0AB845FC}" type="slidenum">
              <a:rPr lang="en-GB" smtClean="0"/>
              <a:pPr/>
              <a:t>87</a:t>
            </a:fld>
            <a:endParaRPr lang="en-GB"/>
          </a:p>
        </p:txBody>
      </p:sp>
    </p:spTree>
    <p:extLst>
      <p:ext uri="{BB962C8B-B14F-4D97-AF65-F5344CB8AC3E}">
        <p14:creationId xmlns:p14="http://schemas.microsoft.com/office/powerpoint/2010/main" val="5531991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p:spPr>
        <p:txBody>
          <a:bodyPr/>
          <a:lstStyle/>
          <a:p>
            <a:pPr eaLnBrk="1" hangingPunct="1"/>
            <a:endParaRPr lang="nl-NL" sz="800"/>
          </a:p>
        </p:txBody>
      </p:sp>
      <p:sp>
        <p:nvSpPr>
          <p:cNvPr id="253956" name="Slide Number Placeholder 3"/>
          <p:cNvSpPr>
            <a:spLocks noGrp="1"/>
          </p:cNvSpPr>
          <p:nvPr>
            <p:ph type="sldNum" sz="quarter" idx="5"/>
          </p:nvPr>
        </p:nvSpPr>
        <p:spPr>
          <a:noFill/>
        </p:spPr>
        <p:txBody>
          <a:bodyPr/>
          <a:lstStyle/>
          <a:p>
            <a:fld id="{8EECDDAE-1452-4F88-94EA-92B85CAC24D7}" type="slidenum">
              <a:rPr lang="en-GB" smtClean="0"/>
              <a:pPr/>
              <a:t>88</a:t>
            </a:fld>
            <a:endParaRPr lang="en-GB"/>
          </a:p>
        </p:txBody>
      </p:sp>
    </p:spTree>
    <p:extLst>
      <p:ext uri="{BB962C8B-B14F-4D97-AF65-F5344CB8AC3E}">
        <p14:creationId xmlns:p14="http://schemas.microsoft.com/office/powerpoint/2010/main" val="23747751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Slide Image Placeholder 1"/>
          <p:cNvSpPr>
            <a:spLocks noGrp="1" noRot="1" noChangeAspect="1" noTextEdit="1"/>
          </p:cNvSpPr>
          <p:nvPr>
            <p:ph type="sldImg"/>
          </p:nvPr>
        </p:nvSpPr>
        <p:spPr>
          <a:ln/>
        </p:spPr>
      </p:sp>
      <p:sp>
        <p:nvSpPr>
          <p:cNvPr id="254979" name="Notes Placeholder 2"/>
          <p:cNvSpPr>
            <a:spLocks noGrp="1"/>
          </p:cNvSpPr>
          <p:nvPr>
            <p:ph type="body" idx="1"/>
          </p:nvPr>
        </p:nvSpPr>
        <p:spPr>
          <a:noFill/>
          <a:ln/>
        </p:spPr>
        <p:txBody>
          <a:bodyPr/>
          <a:lstStyle/>
          <a:p>
            <a:pPr eaLnBrk="1" hangingPunct="1"/>
            <a:r>
              <a:rPr lang="nl-NL" sz="800" dirty="0"/>
              <a:t>Mechanics</a:t>
            </a:r>
          </a:p>
          <a:p>
            <a:pPr eaLnBrk="1" hangingPunct="1"/>
            <a:r>
              <a:rPr lang="nl-NL" sz="800" dirty="0"/>
              <a:t>------------</a:t>
            </a:r>
          </a:p>
          <a:p>
            <a:pPr marL="228600" indent="-228600" eaLnBrk="1" hangingPunct="1">
              <a:buAutoNum type="arabicParenR"/>
            </a:pPr>
            <a:r>
              <a:rPr lang="nl-NL" sz="800" dirty="0"/>
              <a:t>Create abstract class</a:t>
            </a:r>
            <a:r>
              <a:rPr lang="nl-NL" sz="800" baseline="0" dirty="0"/>
              <a:t> EmployeeType</a:t>
            </a:r>
          </a:p>
          <a:p>
            <a:pPr marL="228600" indent="-228600" eaLnBrk="1" hangingPunct="1">
              <a:buAutoNum type="arabicParenR"/>
            </a:pPr>
            <a:r>
              <a:rPr lang="nl-NL" sz="800" baseline="0" dirty="0"/>
              <a:t>Create method &lt;abstract int getTypeCode&gt;</a:t>
            </a:r>
          </a:p>
          <a:p>
            <a:pPr marL="228600" indent="-228600" eaLnBrk="1" hangingPunct="1">
              <a:buAutoNum type="arabicParenR"/>
            </a:pPr>
            <a:r>
              <a:rPr lang="nl-NL" sz="800" baseline="0" dirty="0"/>
              <a:t>Create Manager, SalesMan, Engineer and extend getTypCode </a:t>
            </a:r>
            <a:r>
              <a:rPr lang="nl-NL" sz="800" baseline="0" dirty="0">
                <a:sym typeface="Wingdings" pitchFamily="2" charset="2"/>
              </a:rPr>
              <a:t> “return Employee.*”</a:t>
            </a:r>
          </a:p>
          <a:p>
            <a:pPr marL="228600" indent="-228600" eaLnBrk="1" hangingPunct="1">
              <a:buAutoNum type="arabicParenR"/>
            </a:pPr>
            <a:r>
              <a:rPr lang="nl-NL" sz="800" baseline="0" dirty="0">
                <a:sym typeface="Wingdings" pitchFamily="2" charset="2"/>
              </a:rPr>
              <a:t>In Employee: replace “int type”  by “EmployeeType type”</a:t>
            </a:r>
          </a:p>
          <a:p>
            <a:pPr marL="228600" indent="-228600" eaLnBrk="1" hangingPunct="1">
              <a:buAutoNum type="arabicParenR"/>
            </a:pPr>
            <a:r>
              <a:rPr lang="nl-NL" sz="800" baseline="0" dirty="0">
                <a:sym typeface="Wingdings" pitchFamily="2" charset="2"/>
              </a:rPr>
              <a:t>getType() in Employee returns “type.getTypeCode()”</a:t>
            </a:r>
          </a:p>
          <a:p>
            <a:pPr marL="228600" indent="-228600" eaLnBrk="1" hangingPunct="1">
              <a:buAutoNum type="arabicParenR"/>
            </a:pPr>
            <a:r>
              <a:rPr lang="nl-NL" sz="800" baseline="0" dirty="0">
                <a:sym typeface="Wingdings" pitchFamily="2" charset="2"/>
              </a:rPr>
              <a:t>setType() in Employee switches on “int arg” and sets type</a:t>
            </a:r>
          </a:p>
          <a:p>
            <a:pPr marL="228600" indent="-228600" eaLnBrk="1" hangingPunct="1">
              <a:buAutoNum type="arabicParenR"/>
            </a:pPr>
            <a:r>
              <a:rPr lang="nl-NL" sz="800" baseline="0" dirty="0">
                <a:sym typeface="Wingdings" pitchFamily="2" charset="2"/>
              </a:rPr>
              <a:t>RUN TESTS</a:t>
            </a:r>
          </a:p>
          <a:p>
            <a:pPr marL="228600" indent="-228600" eaLnBrk="1" hangingPunct="1">
              <a:buAutoNum type="arabicParenR"/>
            </a:pPr>
            <a:r>
              <a:rPr lang="nl-NL" sz="800" baseline="0" dirty="0">
                <a:sym typeface="Wingdings" pitchFamily="2" charset="2"/>
              </a:rPr>
              <a:t>Move static final ints from Employee to EmployeeType (use eclipse to move to avoid compile errors)</a:t>
            </a:r>
          </a:p>
          <a:p>
            <a:pPr marL="228600" indent="-228600" eaLnBrk="1" hangingPunct="1">
              <a:buAutoNum type="arabicParenR"/>
            </a:pPr>
            <a:r>
              <a:rPr lang="nl-NL" sz="800" baseline="0" dirty="0">
                <a:sym typeface="Wingdings" pitchFamily="2" charset="2"/>
              </a:rPr>
              <a:t>Create static “EmployeeType newType()” on EmployeeType and copy swich from Employee.setType to newType()</a:t>
            </a:r>
          </a:p>
          <a:p>
            <a:pPr marL="228600" indent="-228600" eaLnBrk="1" hangingPunct="1">
              <a:buAutoNum type="arabicParenR"/>
            </a:pPr>
            <a:r>
              <a:rPr lang="nl-NL" sz="800" baseline="0" dirty="0">
                <a:sym typeface="Wingdings" pitchFamily="2" charset="2"/>
              </a:rPr>
              <a:t> Delegate Employee.setType to EmployeeType.newType()</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a:t>
            </a:r>
            <a:r>
              <a:rPr lang="nl-NL" sz="800" baseline="0" dirty="0" err="1">
                <a:sym typeface="Wingdings" pitchFamily="2" charset="2"/>
              </a:rPr>
              <a:t>Create</a:t>
            </a:r>
            <a:r>
              <a:rPr lang="nl-NL" sz="800" baseline="0" dirty="0">
                <a:sym typeface="Wingdings" pitchFamily="2" charset="2"/>
              </a:rPr>
              <a:t> method payAmount() on EmployeeType and copy switch from Employee.payAmount</a:t>
            </a:r>
          </a:p>
          <a:p>
            <a:pPr marL="228600" indent="-228600" eaLnBrk="1" hangingPunct="1">
              <a:buAutoNum type="arabicParenR"/>
            </a:pPr>
            <a:r>
              <a:rPr lang="nl-NL" sz="800" baseline="0" dirty="0">
                <a:sym typeface="Wingdings" pitchFamily="2" charset="2"/>
              </a:rPr>
              <a:t> Replace getType() in switch by getTypeCode()</a:t>
            </a:r>
          </a:p>
          <a:p>
            <a:pPr marL="228600" indent="-228600" eaLnBrk="1" hangingPunct="1">
              <a:buAutoNum type="arabicParenR"/>
            </a:pPr>
            <a:r>
              <a:rPr lang="nl-NL" sz="800" baseline="0" dirty="0">
                <a:sym typeface="Wingdings" pitchFamily="2" charset="2"/>
              </a:rPr>
              <a:t> Add parameter Employee to EmployeeType.payAmount and fix compile errors in switch</a:t>
            </a:r>
          </a:p>
          <a:p>
            <a:pPr marL="228600" indent="-228600" eaLnBrk="1" hangingPunct="1">
              <a:buAutoNum type="arabicParenR"/>
            </a:pPr>
            <a:r>
              <a:rPr lang="nl-NL" sz="800" baseline="0" dirty="0">
                <a:sym typeface="Wingdings" pitchFamily="2" charset="2"/>
              </a:rPr>
              <a:t> Delegate Employee.payAmount to EmployeeType.payAmount</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Override payAmount in each subclass of EmployeeType, move each case of the switch to corresponding subclass, replace the case of switch with “throw new RuntimeException(...)”, RUN TEST and then finally remove the case in the switch.</a:t>
            </a:r>
          </a:p>
          <a:p>
            <a:pPr marL="228600" indent="-228600" eaLnBrk="1" hangingPunct="1">
              <a:buAutoNum type="arabicParenR"/>
            </a:pPr>
            <a:r>
              <a:rPr lang="nl-NL" sz="800" baseline="0" dirty="0">
                <a:sym typeface="Wingdings" pitchFamily="2" charset="2"/>
              </a:rPr>
              <a:t> Make EmployeeType.payAmount abstract</a:t>
            </a:r>
          </a:p>
          <a:p>
            <a:pPr marL="228600" indent="-228600" eaLnBrk="1" hangingPunct="1">
              <a:buAutoNum type="arabicParenR"/>
            </a:pPr>
            <a:r>
              <a:rPr lang="nl-NL" sz="800" baseline="0" dirty="0">
                <a:sym typeface="Wingdings" pitchFamily="2" charset="2"/>
              </a:rPr>
              <a:t> RUN TESTS</a:t>
            </a:r>
          </a:p>
          <a:p>
            <a:pPr marL="228600" indent="-228600" eaLnBrk="1" hangingPunct="1">
              <a:buAutoNum type="arabicParenR"/>
            </a:pPr>
            <a:r>
              <a:rPr lang="nl-NL" sz="800" baseline="0" dirty="0">
                <a:sym typeface="Wingdings" pitchFamily="2" charset="2"/>
              </a:rPr>
              <a:t> Do a </a:t>
            </a:r>
            <a:r>
              <a:rPr lang="nl-NL" sz="800" baseline="0" dirty="0" err="1">
                <a:sym typeface="Wingdings" pitchFamily="2" charset="2"/>
              </a:rPr>
              <a:t>little</a:t>
            </a:r>
            <a:r>
              <a:rPr lang="nl-NL" sz="800" baseline="0" dirty="0">
                <a:sym typeface="Wingdings" pitchFamily="2" charset="2"/>
              </a:rPr>
              <a:t> </a:t>
            </a:r>
            <a:r>
              <a:rPr lang="nl-NL" sz="800" baseline="0" dirty="0" err="1">
                <a:sym typeface="Wingdings" pitchFamily="2" charset="2"/>
              </a:rPr>
              <a:t>dance</a:t>
            </a:r>
            <a:endParaRPr lang="nl-NL" sz="800" dirty="0"/>
          </a:p>
        </p:txBody>
      </p:sp>
      <p:sp>
        <p:nvSpPr>
          <p:cNvPr id="254980" name="Slide Number Placeholder 3"/>
          <p:cNvSpPr>
            <a:spLocks noGrp="1"/>
          </p:cNvSpPr>
          <p:nvPr>
            <p:ph type="sldNum" sz="quarter" idx="5"/>
          </p:nvPr>
        </p:nvSpPr>
        <p:spPr>
          <a:noFill/>
        </p:spPr>
        <p:txBody>
          <a:bodyPr/>
          <a:lstStyle/>
          <a:p>
            <a:fld id="{020ABAFF-8BD1-4BD7-99A8-4EB6AB45E087}" type="slidenum">
              <a:rPr lang="en-GB" smtClean="0"/>
              <a:pPr/>
              <a:t>89</a:t>
            </a:fld>
            <a:endParaRPr lang="en-GB"/>
          </a:p>
        </p:txBody>
      </p:sp>
    </p:spTree>
    <p:extLst>
      <p:ext uri="{BB962C8B-B14F-4D97-AF65-F5344CB8AC3E}">
        <p14:creationId xmlns:p14="http://schemas.microsoft.com/office/powerpoint/2010/main" val="12343282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7100EF2F-81B1-499B-98BD-6B0D9729C33E}" type="slidenum">
              <a:rPr lang="en-GB" smtClean="0"/>
              <a:pPr/>
              <a:t>90</a:t>
            </a:fld>
            <a:endParaRPr lang="en-GB"/>
          </a:p>
        </p:txBody>
      </p:sp>
      <p:sp>
        <p:nvSpPr>
          <p:cNvPr id="256003" name="Rectangle 2"/>
          <p:cNvSpPr>
            <a:spLocks noGrp="1" noRot="1" noChangeAspect="1" noChangeArrowheads="1" noTextEdit="1"/>
          </p:cNvSpPr>
          <p:nvPr>
            <p:ph type="sldImg"/>
          </p:nvPr>
        </p:nvSpPr>
        <p:spPr>
          <a:xfrm>
            <a:off x="92075" y="744538"/>
            <a:ext cx="6615113" cy="3722687"/>
          </a:xfrm>
          <a:ln/>
        </p:spPr>
      </p:sp>
      <p:sp>
        <p:nvSpPr>
          <p:cNvPr id="256004" name="Rectangle 3"/>
          <p:cNvSpPr>
            <a:spLocks noGrp="1" noChangeArrowheads="1"/>
          </p:cNvSpPr>
          <p:nvPr>
            <p:ph type="body" idx="1"/>
          </p:nvPr>
        </p:nvSpPr>
        <p:spPr>
          <a:noFill/>
          <a:ln/>
        </p:spPr>
        <p:txBody>
          <a:bodyPr/>
          <a:lstStyle/>
          <a:p>
            <a:pPr eaLnBrk="1" hangingPunct="1"/>
            <a:endParaRPr lang="nl-NL"/>
          </a:p>
        </p:txBody>
      </p:sp>
    </p:spTree>
    <p:extLst>
      <p:ext uri="{BB962C8B-B14F-4D97-AF65-F5344CB8AC3E}">
        <p14:creationId xmlns:p14="http://schemas.microsoft.com/office/powerpoint/2010/main" val="34450405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Slide Image Placeholder 1"/>
          <p:cNvSpPr>
            <a:spLocks noGrp="1" noRot="1" noChangeAspect="1" noTextEdit="1"/>
          </p:cNvSpPr>
          <p:nvPr>
            <p:ph type="sldImg"/>
          </p:nvPr>
        </p:nvSpPr>
        <p:spPr>
          <a:ln/>
        </p:spPr>
      </p:sp>
      <p:sp>
        <p:nvSpPr>
          <p:cNvPr id="257027" name="Notes Placeholder 2"/>
          <p:cNvSpPr>
            <a:spLocks noGrp="1"/>
          </p:cNvSpPr>
          <p:nvPr>
            <p:ph type="body" idx="1"/>
          </p:nvPr>
        </p:nvSpPr>
        <p:spPr>
          <a:noFill/>
          <a:ln/>
        </p:spPr>
        <p:txBody>
          <a:bodyPr/>
          <a:lstStyle/>
          <a:p>
            <a:pPr eaLnBrk="1" hangingPunct="1"/>
            <a:r>
              <a:rPr lang="nl-NL" sz="800"/>
              <a:t>IDE: preview</a:t>
            </a:r>
          </a:p>
          <a:p>
            <a:pPr eaLnBrk="1" hangingPunct="1"/>
            <a:endParaRPr lang="nl-NL" sz="800"/>
          </a:p>
          <a:p>
            <a:pPr eaLnBrk="1" hangingPunct="1"/>
            <a:r>
              <a:rPr lang="nl-NL" sz="800"/>
              <a:t>Na iedere stap test: om zo te weten welke wijziging bij welke falende test hoort. Veel stappen en dan testen: moeilijk te achterhalen</a:t>
            </a:r>
          </a:p>
        </p:txBody>
      </p:sp>
      <p:sp>
        <p:nvSpPr>
          <p:cNvPr id="257028" name="Slide Number Placeholder 3"/>
          <p:cNvSpPr>
            <a:spLocks noGrp="1"/>
          </p:cNvSpPr>
          <p:nvPr>
            <p:ph type="sldNum" sz="quarter" idx="5"/>
          </p:nvPr>
        </p:nvSpPr>
        <p:spPr>
          <a:noFill/>
        </p:spPr>
        <p:txBody>
          <a:bodyPr/>
          <a:lstStyle/>
          <a:p>
            <a:fld id="{C9136E0A-D19F-4E1A-9F44-92634AFC8DE1}" type="slidenum">
              <a:rPr lang="en-GB" smtClean="0"/>
              <a:pPr/>
              <a:t>91</a:t>
            </a:fld>
            <a:endParaRPr lang="en-GB"/>
          </a:p>
        </p:txBody>
      </p:sp>
    </p:spTree>
    <p:extLst>
      <p:ext uri="{BB962C8B-B14F-4D97-AF65-F5344CB8AC3E}">
        <p14:creationId xmlns:p14="http://schemas.microsoft.com/office/powerpoint/2010/main" val="389790072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a:ln/>
        </p:spPr>
      </p:sp>
      <p:sp>
        <p:nvSpPr>
          <p:cNvPr id="258051" name="Notes Placeholder 2"/>
          <p:cNvSpPr>
            <a:spLocks noGrp="1"/>
          </p:cNvSpPr>
          <p:nvPr>
            <p:ph type="body" idx="1"/>
          </p:nvPr>
        </p:nvSpPr>
        <p:spPr>
          <a:noFill/>
          <a:ln/>
        </p:spPr>
        <p:txBody>
          <a:bodyPr/>
          <a:lstStyle/>
          <a:p>
            <a:pPr eaLnBrk="1" hangingPunct="1"/>
            <a:endParaRPr lang="nl-NL" sz="800"/>
          </a:p>
        </p:txBody>
      </p:sp>
      <p:sp>
        <p:nvSpPr>
          <p:cNvPr id="258052" name="Slide Number Placeholder 3"/>
          <p:cNvSpPr>
            <a:spLocks noGrp="1"/>
          </p:cNvSpPr>
          <p:nvPr>
            <p:ph type="sldNum" sz="quarter" idx="5"/>
          </p:nvPr>
        </p:nvSpPr>
        <p:spPr>
          <a:noFill/>
        </p:spPr>
        <p:txBody>
          <a:bodyPr/>
          <a:lstStyle/>
          <a:p>
            <a:fld id="{152A25FB-7652-4159-BB30-D5AE57C6AF9E}" type="slidenum">
              <a:rPr lang="en-GB" smtClean="0"/>
              <a:pPr/>
              <a:t>92</a:t>
            </a:fld>
            <a:endParaRPr lang="en-GB"/>
          </a:p>
        </p:txBody>
      </p:sp>
    </p:spTree>
    <p:extLst>
      <p:ext uri="{BB962C8B-B14F-4D97-AF65-F5344CB8AC3E}">
        <p14:creationId xmlns:p14="http://schemas.microsoft.com/office/powerpoint/2010/main" val="3952930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3 min</a:t>
            </a:r>
          </a:p>
          <a:p>
            <a:r>
              <a:rPr lang="nl-BE" dirty="0"/>
              <a:t>Story -&gt; design -&gt; test -&gt; implementatie</a:t>
            </a:r>
          </a:p>
          <a:p>
            <a:endParaRPr lang="nl-BE" dirty="0"/>
          </a:p>
        </p:txBody>
      </p:sp>
      <p:sp>
        <p:nvSpPr>
          <p:cNvPr id="4" name="Slide Number Placeholder 3"/>
          <p:cNvSpPr>
            <a:spLocks noGrp="1"/>
          </p:cNvSpPr>
          <p:nvPr>
            <p:ph type="sldNum" sz="quarter" idx="10"/>
          </p:nvPr>
        </p:nvSpPr>
        <p:spPr/>
        <p:txBody>
          <a:bodyPr/>
          <a:lstStyle/>
          <a:p>
            <a:fld id="{01FEB169-8CA3-D148-A2C3-205138C18B08}" type="slidenum">
              <a:rPr lang="nl-NL" smtClean="0"/>
              <a:pPr/>
              <a:t>9</a:t>
            </a:fld>
            <a:endParaRPr lang="nl-NL" dirty="0"/>
          </a:p>
        </p:txBody>
      </p:sp>
    </p:spTree>
    <p:extLst>
      <p:ext uri="{BB962C8B-B14F-4D97-AF65-F5344CB8AC3E}">
        <p14:creationId xmlns:p14="http://schemas.microsoft.com/office/powerpoint/2010/main" val="29853259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p:cNvSpPr>
            <a:spLocks noGrp="1" noRot="1" noChangeAspect="1" noTextEdit="1"/>
          </p:cNvSpPr>
          <p:nvPr>
            <p:ph type="sldImg"/>
          </p:nvPr>
        </p:nvSpPr>
        <p:spPr>
          <a:ln/>
        </p:spPr>
      </p:sp>
      <p:sp>
        <p:nvSpPr>
          <p:cNvPr id="245763" name="Notes Placeholder 2"/>
          <p:cNvSpPr>
            <a:spLocks noGrp="1"/>
          </p:cNvSpPr>
          <p:nvPr>
            <p:ph type="body" idx="1"/>
          </p:nvPr>
        </p:nvSpPr>
        <p:spPr>
          <a:noFill/>
          <a:ln/>
        </p:spPr>
        <p:txBody>
          <a:bodyPr/>
          <a:lstStyle/>
          <a:p>
            <a:pPr eaLnBrk="1" hangingPunct="1"/>
            <a:r>
              <a:rPr lang="nl-BE" sz="800" dirty="0"/>
              <a:t>breekbare test: je wijzigt klein beetje productie code en er falen meer dan n testen; testen die soms falen =&gt; brakke datum check; random; volgorde belangrijk</a:t>
            </a:r>
          </a:p>
          <a:p>
            <a:pPr eaLnBrk="1" hangingPunct="1"/>
            <a:endParaRPr lang="nl-NL" sz="800" dirty="0"/>
          </a:p>
          <a:p>
            <a:pPr eaLnBrk="1" hangingPunct="1"/>
            <a:r>
              <a:rPr lang="nl-NL" sz="800" dirty="0"/>
              <a:t>geen focus =&gt; </a:t>
            </a:r>
            <a:r>
              <a:rPr lang="nl-NL" sz="800" dirty="0" err="1"/>
              <a:t>assertion</a:t>
            </a:r>
            <a:r>
              <a:rPr lang="nl-NL" sz="800" dirty="0"/>
              <a:t> roulette: 1 test met 20 </a:t>
            </a:r>
            <a:r>
              <a:rPr lang="nl-NL" sz="800" dirty="0" err="1"/>
              <a:t>asserts</a:t>
            </a:r>
            <a:r>
              <a:rPr lang="nl-NL" sz="800" dirty="0"/>
              <a:t> op</a:t>
            </a:r>
          </a:p>
        </p:txBody>
      </p:sp>
      <p:sp>
        <p:nvSpPr>
          <p:cNvPr id="245764" name="Slide Number Placeholder 3"/>
          <p:cNvSpPr>
            <a:spLocks noGrp="1"/>
          </p:cNvSpPr>
          <p:nvPr>
            <p:ph type="sldNum" sz="quarter" idx="5"/>
          </p:nvPr>
        </p:nvSpPr>
        <p:spPr>
          <a:noFill/>
        </p:spPr>
        <p:txBody>
          <a:bodyPr/>
          <a:lstStyle/>
          <a:p>
            <a:fld id="{7CD690B2-4430-44B6-86E0-F3A2C1158A12}" type="slidenum">
              <a:rPr lang="en-GB" smtClean="0"/>
              <a:pPr/>
              <a:t>94</a:t>
            </a:fld>
            <a:endParaRPr lang="en-GB"/>
          </a:p>
        </p:txBody>
      </p:sp>
    </p:spTree>
    <p:extLst>
      <p:ext uri="{BB962C8B-B14F-4D97-AF65-F5344CB8AC3E}">
        <p14:creationId xmlns:p14="http://schemas.microsoft.com/office/powerpoint/2010/main" val="983196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r>
              <a:rPr lang="en-US" dirty="0">
                <a:effectLst/>
              </a:rPr>
              <a:t>To make testing more readable, you can use also test builders (such as Customer Builder in the movie rental).</a:t>
            </a:r>
            <a:br>
              <a:rPr lang="en-US" dirty="0">
                <a:effectLst/>
              </a:rPr>
            </a:br>
            <a:r>
              <a:rPr lang="en-US" dirty="0">
                <a:effectLst/>
              </a:rPr>
              <a:t>Sometimes it is difficult to create a completely valid object, every time you want to use it in a test.</a:t>
            </a:r>
            <a:br>
              <a:rPr lang="en-US" dirty="0">
                <a:effectLst/>
              </a:rPr>
            </a:br>
            <a:r>
              <a:rPr lang="en-US" dirty="0">
                <a:effectLst/>
              </a:rPr>
              <a:t>Instead, you use a test object builder to give you back a valid default object, which you can adjust the necessary items if necessary.</a:t>
            </a: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97</a:t>
            </a:fld>
            <a:endParaRPr lang="en-GB"/>
          </a:p>
        </p:txBody>
      </p:sp>
    </p:spTree>
    <p:extLst>
      <p:ext uri="{BB962C8B-B14F-4D97-AF65-F5344CB8AC3E}">
        <p14:creationId xmlns:p14="http://schemas.microsoft.com/office/powerpoint/2010/main" val="20386535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98</a:t>
            </a:fld>
            <a:endParaRPr lang="nl-BE"/>
          </a:p>
        </p:txBody>
      </p:sp>
    </p:spTree>
    <p:extLst>
      <p:ext uri="{BB962C8B-B14F-4D97-AF65-F5344CB8AC3E}">
        <p14:creationId xmlns:p14="http://schemas.microsoft.com/office/powerpoint/2010/main" val="15795957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lvl="1" eaLnBrk="1" hangingPunct="1"/>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99</a:t>
            </a:fld>
            <a:endParaRPr lang="en-GB"/>
          </a:p>
        </p:txBody>
      </p:sp>
    </p:spTree>
    <p:extLst>
      <p:ext uri="{BB962C8B-B14F-4D97-AF65-F5344CB8AC3E}">
        <p14:creationId xmlns:p14="http://schemas.microsoft.com/office/powerpoint/2010/main" val="31729209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100</a:t>
            </a:fld>
            <a:endParaRPr lang="nl-BE"/>
          </a:p>
        </p:txBody>
      </p:sp>
    </p:spTree>
    <p:extLst>
      <p:ext uri="{BB962C8B-B14F-4D97-AF65-F5344CB8AC3E}">
        <p14:creationId xmlns:p14="http://schemas.microsoft.com/office/powerpoint/2010/main" val="17210331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101</a:t>
            </a:fld>
            <a:endParaRPr lang="nl-BE"/>
          </a:p>
        </p:txBody>
      </p:sp>
    </p:spTree>
    <p:extLst>
      <p:ext uri="{BB962C8B-B14F-4D97-AF65-F5344CB8AC3E}">
        <p14:creationId xmlns:p14="http://schemas.microsoft.com/office/powerpoint/2010/main" val="28520214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14BAA6A2-3A5B-41E7-B4B7-95A229A24E03}" type="slidenum">
              <a:rPr lang="nl-BE" smtClean="0"/>
              <a:t>102</a:t>
            </a:fld>
            <a:endParaRPr lang="nl-BE"/>
          </a:p>
        </p:txBody>
      </p:sp>
    </p:spTree>
    <p:extLst>
      <p:ext uri="{BB962C8B-B14F-4D97-AF65-F5344CB8AC3E}">
        <p14:creationId xmlns:p14="http://schemas.microsoft.com/office/powerpoint/2010/main" val="142135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105</a:t>
            </a:fld>
            <a:endParaRPr lang="en-GB"/>
          </a:p>
        </p:txBody>
      </p:sp>
    </p:spTree>
    <p:extLst>
      <p:ext uri="{BB962C8B-B14F-4D97-AF65-F5344CB8AC3E}">
        <p14:creationId xmlns:p14="http://schemas.microsoft.com/office/powerpoint/2010/main" val="40640844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Slide Image Placeholder 1"/>
          <p:cNvSpPr>
            <a:spLocks noGrp="1" noRot="1" noChangeAspect="1" noTextEdit="1"/>
          </p:cNvSpPr>
          <p:nvPr>
            <p:ph type="sldImg"/>
          </p:nvPr>
        </p:nvSpPr>
        <p:spPr>
          <a:ln/>
        </p:spPr>
      </p:sp>
      <p:sp>
        <p:nvSpPr>
          <p:cNvPr id="261123" name="Notes Placeholder 2"/>
          <p:cNvSpPr>
            <a:spLocks noGrp="1"/>
          </p:cNvSpPr>
          <p:nvPr>
            <p:ph type="body" idx="1"/>
          </p:nvPr>
        </p:nvSpPr>
        <p:spPr>
          <a:noFill/>
          <a:ln/>
        </p:spPr>
        <p:txBody>
          <a:bodyPr/>
          <a:lstStyle/>
          <a:p>
            <a:pPr marL="457200" lvl="1" indent="0" eaLnBrk="1" hangingPunct="1">
              <a:buFont typeface="Symbol" panose="05050102010706020507" pitchFamily="18" charset="2"/>
              <a:buNone/>
            </a:pPr>
            <a:endParaRPr lang="nl-NL" dirty="0"/>
          </a:p>
        </p:txBody>
      </p:sp>
      <p:sp>
        <p:nvSpPr>
          <p:cNvPr id="261124" name="Slide Number Placeholder 3"/>
          <p:cNvSpPr>
            <a:spLocks noGrp="1"/>
          </p:cNvSpPr>
          <p:nvPr>
            <p:ph type="sldNum" sz="quarter" idx="5"/>
          </p:nvPr>
        </p:nvSpPr>
        <p:spPr>
          <a:noFill/>
        </p:spPr>
        <p:txBody>
          <a:bodyPr/>
          <a:lstStyle/>
          <a:p>
            <a:fld id="{82273077-A1A1-4304-8277-C48F1E746125}" type="slidenum">
              <a:rPr lang="en-GB" smtClean="0"/>
              <a:pPr/>
              <a:t>106</a:t>
            </a:fld>
            <a:endParaRPr lang="en-GB"/>
          </a:p>
        </p:txBody>
      </p:sp>
    </p:spTree>
    <p:extLst>
      <p:ext uri="{BB962C8B-B14F-4D97-AF65-F5344CB8AC3E}">
        <p14:creationId xmlns:p14="http://schemas.microsoft.com/office/powerpoint/2010/main" val="13217003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a:p>
        </p:txBody>
      </p:sp>
      <p:sp>
        <p:nvSpPr>
          <p:cNvPr id="4" name="Slide Number Placeholder 3"/>
          <p:cNvSpPr>
            <a:spLocks noGrp="1"/>
          </p:cNvSpPr>
          <p:nvPr>
            <p:ph type="sldNum" sz="quarter" idx="10"/>
          </p:nvPr>
        </p:nvSpPr>
        <p:spPr/>
        <p:txBody>
          <a:bodyPr/>
          <a:lstStyle/>
          <a:p>
            <a:fld id="{01FEB169-8CA3-D148-A2C3-205138C18B08}" type="slidenum">
              <a:rPr lang="nl-NL" smtClean="0"/>
              <a:pPr/>
              <a:t>107</a:t>
            </a:fld>
            <a:endParaRPr lang="nl-NL" dirty="0"/>
          </a:p>
        </p:txBody>
      </p:sp>
    </p:spTree>
    <p:extLst>
      <p:ext uri="{BB962C8B-B14F-4D97-AF65-F5344CB8AC3E}">
        <p14:creationId xmlns:p14="http://schemas.microsoft.com/office/powerpoint/2010/main" val="4129227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p:spPr>
        <p:txBody>
          <a:bodyPr/>
          <a:lstStyle/>
          <a:p>
            <a:r>
              <a:rPr lang="nl-BE"/>
              <a:t>2 min</a:t>
            </a:r>
          </a:p>
        </p:txBody>
      </p:sp>
      <p:sp>
        <p:nvSpPr>
          <p:cNvPr id="173060" name="Slide Number Placeholder 3"/>
          <p:cNvSpPr>
            <a:spLocks noGrp="1"/>
          </p:cNvSpPr>
          <p:nvPr>
            <p:ph type="sldNum" sz="quarter" idx="5"/>
          </p:nvPr>
        </p:nvSpPr>
        <p:spPr>
          <a:noFill/>
        </p:spPr>
        <p:txBody>
          <a:bodyPr/>
          <a:lstStyle/>
          <a:p>
            <a:fld id="{C6776829-E9D2-40B2-84E4-E4266E494ED4}" type="slidenum">
              <a:rPr lang="en-GB" smtClean="0"/>
              <a:pPr/>
              <a:t>10</a:t>
            </a:fld>
            <a:endParaRPr lang="en-GB"/>
          </a:p>
        </p:txBody>
      </p:sp>
    </p:spTree>
    <p:extLst>
      <p:ext uri="{BB962C8B-B14F-4D97-AF65-F5344CB8AC3E}">
        <p14:creationId xmlns:p14="http://schemas.microsoft.com/office/powerpoint/2010/main" val="2716180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ark Blue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18427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18427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18427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0C1485DF-87E7-4327-9FAD-6EB34F8DD3BB}"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18427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87536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range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E98F2B">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E98F2B">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E98F2B">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A759E2AC-1091-462C-92B4-28B2A512E854}"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E98F2B">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3660330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range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E98F2B">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E98F2B">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E98F2B">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61C41465-AE6D-45CF-9137-A499C198ACE7}"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E98F2B">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66571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range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E98F2B">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E98F2B">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E98F2B">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05813049-CFD2-4E92-AE55-DC932C6121D8}"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E98F2B">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1777696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hapter Title">
    <p:spTree>
      <p:nvGrpSpPr>
        <p:cNvPr id="1" name=""/>
        <p:cNvGrpSpPr/>
        <p:nvPr/>
      </p:nvGrpSpPr>
      <p:grpSpPr>
        <a:xfrm>
          <a:off x="0" y="0"/>
          <a:ext cx="0" cy="0"/>
          <a:chOff x="0" y="0"/>
          <a:chExt cx="0" cy="0"/>
        </a:xfrm>
      </p:grpSpPr>
      <p:sp>
        <p:nvSpPr>
          <p:cNvPr id="2" name="Title 1"/>
          <p:cNvSpPr>
            <a:spLocks noGrp="1"/>
          </p:cNvSpPr>
          <p:nvPr>
            <p:ph type="ctrTitle"/>
          </p:nvPr>
        </p:nvSpPr>
        <p:spPr>
          <a:xfrm>
            <a:off x="1798320" y="1132681"/>
            <a:ext cx="6659880" cy="1102519"/>
          </a:xfrm>
          <a:prstGeom prst="rect">
            <a:avLst/>
          </a:prstGeom>
        </p:spPr>
        <p:txBody>
          <a:bodyPr anchor="b" anchorCtr="0"/>
          <a:lstStyle>
            <a:lvl1pPr algn="l">
              <a:defRPr sz="2700" b="1">
                <a:solidFill>
                  <a:srgbClr val="5E5E5E"/>
                </a:solidFill>
                <a:latin typeface="+mj-lt"/>
                <a:cs typeface="Trebuchet MS"/>
              </a:defRPr>
            </a:lvl1pPr>
          </a:lstStyle>
          <a:p>
            <a:r>
              <a:rPr lang="en-US"/>
              <a:t>Click to edit Master title style</a:t>
            </a:r>
            <a:endParaRPr lang="en-US" dirty="0"/>
          </a:p>
        </p:txBody>
      </p:sp>
      <p:sp>
        <p:nvSpPr>
          <p:cNvPr id="3" name="Subtitle 2"/>
          <p:cNvSpPr>
            <a:spLocks noGrp="1"/>
          </p:cNvSpPr>
          <p:nvPr>
            <p:ph type="subTitle" idx="1"/>
          </p:nvPr>
        </p:nvSpPr>
        <p:spPr>
          <a:xfrm>
            <a:off x="1798320" y="2286000"/>
            <a:ext cx="6400800" cy="1314450"/>
          </a:xfrm>
          <a:prstGeom prst="rect">
            <a:avLst/>
          </a:prstGeom>
        </p:spPr>
        <p:txBody>
          <a:bodyPr/>
          <a:lstStyle>
            <a:lvl1pPr marL="0" indent="0" algn="l">
              <a:buNone/>
              <a:defRPr sz="2200">
                <a:solidFill>
                  <a:srgbClr val="C5C5C5"/>
                </a:solidFill>
                <a:latin typeface="+mj-lt"/>
                <a:cs typeface="Trebuchet M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Rectangle 3"/>
          <p:cNvSpPr/>
          <p:nvPr userDrawn="1"/>
        </p:nvSpPr>
        <p:spPr>
          <a:xfrm>
            <a:off x="0" y="10"/>
            <a:ext cx="1466600" cy="51434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1093921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 blue">
    <p:spTree>
      <p:nvGrpSpPr>
        <p:cNvPr id="1" name=""/>
        <p:cNvGrpSpPr/>
        <p:nvPr/>
      </p:nvGrpSpPr>
      <p:grpSpPr>
        <a:xfrm>
          <a:off x="0" y="0"/>
          <a:ext cx="0" cy="0"/>
          <a:chOff x="0" y="0"/>
          <a:chExt cx="0" cy="0"/>
        </a:xfrm>
      </p:grpSpPr>
      <p:sp>
        <p:nvSpPr>
          <p:cNvPr id="3" name="Tijdelijke aanduiding voor afbeelding 2"/>
          <p:cNvSpPr>
            <a:spLocks noGrp="1"/>
          </p:cNvSpPr>
          <p:nvPr>
            <p:ph type="pic" sz="quarter" idx="13"/>
          </p:nvPr>
        </p:nvSpPr>
        <p:spPr>
          <a:xfrm>
            <a:off x="0" y="0"/>
            <a:ext cx="9144000" cy="5143500"/>
          </a:xfrm>
          <a:prstGeom prst="rect">
            <a:avLst/>
          </a:prstGeom>
        </p:spPr>
        <p:txBody>
          <a:bodyPr/>
          <a:lstStyle>
            <a:lvl1pPr algn="ctr">
              <a:defRPr>
                <a:latin typeface="+mj-lt"/>
              </a:defRPr>
            </a:lvl1pPr>
          </a:lstStyle>
          <a:p>
            <a:r>
              <a:rPr lang="en-US"/>
              <a:t>Click icon to add picture</a:t>
            </a:r>
            <a:endParaRPr lang="nl-NL" dirty="0"/>
          </a:p>
        </p:txBody>
      </p:sp>
      <p:sp>
        <p:nvSpPr>
          <p:cNvPr id="7" name="Text Placeholder 6"/>
          <p:cNvSpPr>
            <a:spLocks noGrp="1"/>
          </p:cNvSpPr>
          <p:nvPr>
            <p:ph type="body" sz="quarter" idx="11" hasCustomPrompt="1"/>
          </p:nvPr>
        </p:nvSpPr>
        <p:spPr>
          <a:xfrm>
            <a:off x="0" y="3162301"/>
            <a:ext cx="7376160" cy="586739"/>
          </a:xfrm>
          <a:prstGeom prst="rect">
            <a:avLst/>
          </a:prstGeom>
          <a:solidFill>
            <a:schemeClr val="accent1">
              <a:alpha val="90000"/>
            </a:schemeClr>
          </a:solidFill>
        </p:spPr>
        <p:txBody>
          <a:bodyPr lIns="1440000" tIns="180000" rIns="180000" bIns="36000"/>
          <a:lstStyle>
            <a:lvl1pPr marL="0" indent="0">
              <a:buNone/>
              <a:defRPr sz="2000" b="1" cap="all" baseline="0">
                <a:solidFill>
                  <a:srgbClr val="FFFFFF"/>
                </a:solidFill>
                <a:latin typeface="+mj-lt"/>
              </a:defRPr>
            </a:lvl1pPr>
          </a:lstStyle>
          <a:p>
            <a:pPr lvl="0"/>
            <a:r>
              <a:rPr lang="nl-BE" dirty="0" err="1"/>
              <a:t>Title</a:t>
            </a:r>
            <a:endParaRPr lang="nl-BE" dirty="0"/>
          </a:p>
        </p:txBody>
      </p:sp>
      <p:sp>
        <p:nvSpPr>
          <p:cNvPr id="10" name="Text Placeholder 6"/>
          <p:cNvSpPr>
            <a:spLocks noGrp="1"/>
          </p:cNvSpPr>
          <p:nvPr>
            <p:ph type="body" sz="quarter" idx="12" hasCustomPrompt="1"/>
          </p:nvPr>
        </p:nvSpPr>
        <p:spPr>
          <a:xfrm>
            <a:off x="0" y="3749040"/>
            <a:ext cx="7376160" cy="586739"/>
          </a:xfrm>
          <a:prstGeom prst="rect">
            <a:avLst/>
          </a:prstGeom>
          <a:solidFill>
            <a:schemeClr val="accent1">
              <a:alpha val="90000"/>
            </a:schemeClr>
          </a:solidFill>
        </p:spPr>
        <p:txBody>
          <a:bodyPr lIns="1440000" tIns="36000" rIns="180000" bIns="180000"/>
          <a:lstStyle>
            <a:lvl1pPr marL="0" indent="0">
              <a:buNone/>
              <a:defRPr sz="2000" cap="none" baseline="0">
                <a:solidFill>
                  <a:srgbClr val="FFFFFF"/>
                </a:solidFill>
                <a:latin typeface="+mj-lt"/>
              </a:defRPr>
            </a:lvl1pPr>
          </a:lstStyle>
          <a:p>
            <a:pPr lvl="0"/>
            <a:r>
              <a:rPr lang="nl-BE" dirty="0" err="1"/>
              <a:t>Subtitle</a:t>
            </a:r>
            <a:endParaRPr lang="nl-BE" dirty="0"/>
          </a:p>
        </p:txBody>
      </p:sp>
      <p:pic>
        <p:nvPicPr>
          <p:cNvPr id="5"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17234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creen image - green">
    <p:spTree>
      <p:nvGrpSpPr>
        <p:cNvPr id="1" name=""/>
        <p:cNvGrpSpPr/>
        <p:nvPr/>
      </p:nvGrpSpPr>
      <p:grpSpPr>
        <a:xfrm>
          <a:off x="0" y="0"/>
          <a:ext cx="0" cy="0"/>
          <a:chOff x="0" y="0"/>
          <a:chExt cx="0" cy="0"/>
        </a:xfrm>
      </p:grpSpPr>
      <p:sp>
        <p:nvSpPr>
          <p:cNvPr id="5" name="Tijdelijke aanduiding voor afbeelding 2"/>
          <p:cNvSpPr>
            <a:spLocks noGrp="1"/>
          </p:cNvSpPr>
          <p:nvPr>
            <p:ph type="pic" sz="quarter" idx="13"/>
          </p:nvPr>
        </p:nvSpPr>
        <p:spPr>
          <a:xfrm>
            <a:off x="0" y="0"/>
            <a:ext cx="9144000" cy="5143500"/>
          </a:xfrm>
          <a:prstGeom prst="rect">
            <a:avLst/>
          </a:prstGeom>
        </p:spPr>
        <p:txBody>
          <a:bodyPr/>
          <a:lstStyle>
            <a:lvl1pPr algn="ctr">
              <a:defRPr/>
            </a:lvl1pPr>
          </a:lstStyle>
          <a:p>
            <a:r>
              <a:rPr lang="en-US"/>
              <a:t>Click icon to add picture</a:t>
            </a:r>
            <a:endParaRPr lang="nl-NL" dirty="0"/>
          </a:p>
        </p:txBody>
      </p:sp>
      <p:sp>
        <p:nvSpPr>
          <p:cNvPr id="7" name="Text Placeholder 6"/>
          <p:cNvSpPr>
            <a:spLocks noGrp="1"/>
          </p:cNvSpPr>
          <p:nvPr>
            <p:ph type="body" sz="quarter" idx="11" hasCustomPrompt="1"/>
          </p:nvPr>
        </p:nvSpPr>
        <p:spPr>
          <a:xfrm>
            <a:off x="0" y="3162301"/>
            <a:ext cx="7376160" cy="586739"/>
          </a:xfrm>
          <a:prstGeom prst="rect">
            <a:avLst/>
          </a:prstGeom>
          <a:solidFill>
            <a:srgbClr val="7AB228">
              <a:alpha val="90000"/>
            </a:srgbClr>
          </a:solidFill>
        </p:spPr>
        <p:txBody>
          <a:bodyPr lIns="1440000" tIns="180000" rIns="180000" bIns="36000"/>
          <a:lstStyle>
            <a:lvl1pPr marL="0" indent="0">
              <a:buNone/>
              <a:defRPr sz="2000" b="1" cap="all" baseline="0">
                <a:solidFill>
                  <a:srgbClr val="FFFFFF"/>
                </a:solidFill>
                <a:latin typeface="+mj-lt"/>
              </a:defRPr>
            </a:lvl1pPr>
          </a:lstStyle>
          <a:p>
            <a:pPr lvl="0"/>
            <a:r>
              <a:rPr lang="nl-BE" dirty="0" err="1"/>
              <a:t>Title</a:t>
            </a:r>
            <a:endParaRPr lang="nl-BE" dirty="0"/>
          </a:p>
        </p:txBody>
      </p:sp>
      <p:sp>
        <p:nvSpPr>
          <p:cNvPr id="10" name="Text Placeholder 6"/>
          <p:cNvSpPr>
            <a:spLocks noGrp="1"/>
          </p:cNvSpPr>
          <p:nvPr>
            <p:ph type="body" sz="quarter" idx="12" hasCustomPrompt="1"/>
          </p:nvPr>
        </p:nvSpPr>
        <p:spPr>
          <a:xfrm>
            <a:off x="0" y="3749040"/>
            <a:ext cx="7376160" cy="586739"/>
          </a:xfrm>
          <a:prstGeom prst="rect">
            <a:avLst/>
          </a:prstGeom>
          <a:solidFill>
            <a:srgbClr val="7AB228">
              <a:alpha val="90000"/>
            </a:srgbClr>
          </a:solidFill>
        </p:spPr>
        <p:txBody>
          <a:bodyPr lIns="1440000" tIns="36000" rIns="180000" bIns="180000"/>
          <a:lstStyle>
            <a:lvl1pPr marL="0" indent="0">
              <a:buNone/>
              <a:defRPr sz="2000" cap="none" baseline="0">
                <a:solidFill>
                  <a:srgbClr val="FFFFFF"/>
                </a:solidFill>
                <a:latin typeface="+mj-lt"/>
              </a:defRPr>
            </a:lvl1pPr>
          </a:lstStyle>
          <a:p>
            <a:pPr lvl="0"/>
            <a:r>
              <a:rPr lang="nl-BE" dirty="0" err="1"/>
              <a:t>Subtitle</a:t>
            </a:r>
            <a:endParaRPr lang="nl-BE"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2029166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creen image - orange">
    <p:spTree>
      <p:nvGrpSpPr>
        <p:cNvPr id="1" name=""/>
        <p:cNvGrpSpPr/>
        <p:nvPr/>
      </p:nvGrpSpPr>
      <p:grpSpPr>
        <a:xfrm>
          <a:off x="0" y="0"/>
          <a:ext cx="0" cy="0"/>
          <a:chOff x="0" y="0"/>
          <a:chExt cx="0" cy="0"/>
        </a:xfrm>
      </p:grpSpPr>
      <p:sp>
        <p:nvSpPr>
          <p:cNvPr id="5" name="Tijdelijke aanduiding voor afbeelding 2"/>
          <p:cNvSpPr>
            <a:spLocks noGrp="1"/>
          </p:cNvSpPr>
          <p:nvPr>
            <p:ph type="pic" sz="quarter" idx="13"/>
          </p:nvPr>
        </p:nvSpPr>
        <p:spPr>
          <a:xfrm>
            <a:off x="0" y="0"/>
            <a:ext cx="9144000" cy="5143500"/>
          </a:xfrm>
          <a:prstGeom prst="rect">
            <a:avLst/>
          </a:prstGeom>
        </p:spPr>
        <p:txBody>
          <a:bodyPr/>
          <a:lstStyle>
            <a:lvl1pPr algn="ctr">
              <a:defRPr>
                <a:latin typeface="+mj-lt"/>
              </a:defRPr>
            </a:lvl1pPr>
          </a:lstStyle>
          <a:p>
            <a:r>
              <a:rPr lang="en-US"/>
              <a:t>Click icon to add picture</a:t>
            </a:r>
            <a:endParaRPr lang="nl-NL" dirty="0"/>
          </a:p>
        </p:txBody>
      </p:sp>
      <p:sp>
        <p:nvSpPr>
          <p:cNvPr id="7" name="Text Placeholder 6"/>
          <p:cNvSpPr>
            <a:spLocks noGrp="1"/>
          </p:cNvSpPr>
          <p:nvPr>
            <p:ph type="body" sz="quarter" idx="11" hasCustomPrompt="1"/>
          </p:nvPr>
        </p:nvSpPr>
        <p:spPr>
          <a:xfrm>
            <a:off x="0" y="3162301"/>
            <a:ext cx="7376160" cy="586739"/>
          </a:xfrm>
          <a:prstGeom prst="rect">
            <a:avLst/>
          </a:prstGeom>
          <a:solidFill>
            <a:srgbClr val="E98F2B">
              <a:alpha val="90000"/>
            </a:srgbClr>
          </a:solidFill>
        </p:spPr>
        <p:txBody>
          <a:bodyPr lIns="1440000" tIns="180000" rIns="180000" bIns="36000"/>
          <a:lstStyle>
            <a:lvl1pPr marL="0" indent="0">
              <a:buNone/>
              <a:defRPr sz="2000" b="1" cap="all" baseline="0">
                <a:solidFill>
                  <a:srgbClr val="FFFFFF"/>
                </a:solidFill>
                <a:latin typeface="+mj-lt"/>
              </a:defRPr>
            </a:lvl1pPr>
          </a:lstStyle>
          <a:p>
            <a:pPr lvl="0"/>
            <a:r>
              <a:rPr lang="nl-BE" dirty="0" err="1"/>
              <a:t>Title</a:t>
            </a:r>
            <a:endParaRPr lang="nl-BE" dirty="0"/>
          </a:p>
        </p:txBody>
      </p:sp>
      <p:sp>
        <p:nvSpPr>
          <p:cNvPr id="10" name="Text Placeholder 6"/>
          <p:cNvSpPr>
            <a:spLocks noGrp="1"/>
          </p:cNvSpPr>
          <p:nvPr>
            <p:ph type="body" sz="quarter" idx="12" hasCustomPrompt="1"/>
          </p:nvPr>
        </p:nvSpPr>
        <p:spPr>
          <a:xfrm>
            <a:off x="0" y="3749040"/>
            <a:ext cx="7376160" cy="586739"/>
          </a:xfrm>
          <a:prstGeom prst="rect">
            <a:avLst/>
          </a:prstGeom>
          <a:solidFill>
            <a:srgbClr val="E98F2B">
              <a:alpha val="90000"/>
            </a:srgbClr>
          </a:solidFill>
        </p:spPr>
        <p:txBody>
          <a:bodyPr lIns="1440000" tIns="36000" rIns="180000" bIns="180000"/>
          <a:lstStyle>
            <a:lvl1pPr marL="0" indent="0">
              <a:buNone/>
              <a:defRPr sz="2000" cap="none" baseline="0">
                <a:solidFill>
                  <a:srgbClr val="FFFFFF"/>
                </a:solidFill>
                <a:latin typeface="+mj-lt"/>
              </a:defRPr>
            </a:lvl1pPr>
          </a:lstStyle>
          <a:p>
            <a:pPr lvl="0"/>
            <a:r>
              <a:rPr lang="nl-BE" dirty="0" err="1"/>
              <a:t>Subtitle</a:t>
            </a:r>
            <a:endParaRPr lang="nl-BE"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3261013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859449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slide subtitl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1"/>
          <p:cNvSpPr>
            <a:spLocks noGrp="1"/>
          </p:cNvSpPr>
          <p:nvPr>
            <p:ph type="title"/>
          </p:nvPr>
        </p:nvSpPr>
        <p:spPr>
          <a:xfrm>
            <a:off x="1440000" y="-1"/>
            <a:ext cx="7179807" cy="483519"/>
          </a:xfrm>
        </p:spPr>
        <p:txBody>
          <a:bodyPr/>
          <a:lstStyle/>
          <a:p>
            <a:r>
              <a:rPr lang="en-US"/>
              <a:t>Click to edit Master title style</a:t>
            </a:r>
            <a:endParaRPr lang="nl-BE" dirty="0"/>
          </a:p>
        </p:txBody>
      </p:sp>
      <p:sp>
        <p:nvSpPr>
          <p:cNvPr id="7" name="Text Placeholder 6"/>
          <p:cNvSpPr>
            <a:spLocks noGrp="1"/>
          </p:cNvSpPr>
          <p:nvPr>
            <p:ph type="body" sz="quarter" idx="10" hasCustomPrompt="1"/>
          </p:nvPr>
        </p:nvSpPr>
        <p:spPr>
          <a:xfrm>
            <a:off x="1440000" y="488156"/>
            <a:ext cx="7179807" cy="288032"/>
          </a:xfrm>
        </p:spPr>
        <p:txBody>
          <a:bodyPr>
            <a:noAutofit/>
          </a:bodyPr>
          <a:lstStyle>
            <a:lvl1pPr marL="0" indent="0">
              <a:buNone/>
              <a:defRPr sz="2000" b="1">
                <a:solidFill>
                  <a:schemeClr val="accent3"/>
                </a:solidFill>
              </a:defRPr>
            </a:lvl1pPr>
            <a:lvl2pPr>
              <a:defRPr b="0"/>
            </a:lvl2pPr>
            <a:lvl3pPr>
              <a:defRPr b="0"/>
            </a:lvl3pPr>
            <a:lvl4pPr>
              <a:defRPr b="0"/>
            </a:lvl4pPr>
            <a:lvl5pPr>
              <a:defRPr b="0"/>
            </a:lvl5pPr>
          </a:lstStyle>
          <a:p>
            <a:pPr lvl="0"/>
            <a:r>
              <a:rPr lang="en-US" dirty="0"/>
              <a:t>Subtitle</a:t>
            </a:r>
            <a:endParaRPr lang="nl-BE" dirty="0"/>
          </a:p>
        </p:txBody>
      </p:sp>
      <p:sp>
        <p:nvSpPr>
          <p:cNvPr id="5" name="Rectangle 4"/>
          <p:cNvSpPr/>
          <p:nvPr userDrawn="1"/>
        </p:nvSpPr>
        <p:spPr>
          <a:xfrm>
            <a:off x="6227224" y="5040927"/>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7103021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tandard slide -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sz="1800" b="1" i="0">
                <a:solidFill>
                  <a:srgbClr val="4F81BD"/>
                </a:solidFill>
                <a:latin typeface="Arial" panose="020B0604020202020204" pitchFamily="34" charset="0"/>
                <a:cs typeface="Arial" panose="020B0604020202020204" pitchFamily="34" charset="0"/>
              </a:defRPr>
            </a:lvl1pPr>
            <a:lvl2pPr marL="0" indent="0">
              <a:buFont typeface="Arial"/>
              <a:buNone/>
              <a:defRPr/>
            </a:lvl2pPr>
            <a:lvl3pPr marL="169863" indent="-169863">
              <a:defRPr/>
            </a:lvl3pPr>
            <a:lvl4pPr marL="400050" indent="-230188">
              <a:defRPr/>
            </a:lvl4pPr>
            <a:lvl5pPr marL="631825" indent="-231775">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399104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ark Blue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18427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18427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18427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F90836C3-5141-4D96-AC14-98C9285F753A}"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18427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0082159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2"/>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64659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4" name="Title 1"/>
          <p:cNvSpPr>
            <a:spLocks noGrp="1"/>
          </p:cNvSpPr>
          <p:nvPr>
            <p:ph type="title"/>
          </p:nvPr>
        </p:nvSpPr>
        <p:spPr>
          <a:xfrm>
            <a:off x="1440000" y="-1"/>
            <a:ext cx="7179807" cy="483519"/>
          </a:xfrm>
        </p:spPr>
        <p:txBody>
          <a:bodyPr/>
          <a:lstStyle/>
          <a:p>
            <a:r>
              <a:rPr lang="en-US"/>
              <a:t>Click to edit Master title style</a:t>
            </a:r>
            <a:endParaRPr lang="nl-BE" dirty="0"/>
          </a:p>
        </p:txBody>
      </p:sp>
      <p:sp>
        <p:nvSpPr>
          <p:cNvPr id="5" name="Text Placeholder 6"/>
          <p:cNvSpPr>
            <a:spLocks noGrp="1"/>
          </p:cNvSpPr>
          <p:nvPr>
            <p:ph type="body" sz="quarter" idx="10" hasCustomPrompt="1"/>
          </p:nvPr>
        </p:nvSpPr>
        <p:spPr>
          <a:xfrm>
            <a:off x="1440000" y="488156"/>
            <a:ext cx="7179807" cy="288032"/>
          </a:xfrm>
        </p:spPr>
        <p:txBody>
          <a:bodyPr>
            <a:noAutofit/>
          </a:bodyPr>
          <a:lstStyle>
            <a:lvl1pPr marL="0" indent="0">
              <a:buNone/>
              <a:defRPr sz="2000" b="1">
                <a:solidFill>
                  <a:schemeClr val="accent3"/>
                </a:solidFill>
              </a:defRPr>
            </a:lvl1pPr>
            <a:lvl2pPr>
              <a:defRPr b="0"/>
            </a:lvl2pPr>
            <a:lvl3pPr>
              <a:defRPr b="0"/>
            </a:lvl3pPr>
            <a:lvl4pPr>
              <a:defRPr b="0"/>
            </a:lvl4pPr>
            <a:lvl5pPr>
              <a:defRPr b="0"/>
            </a:lvl5pPr>
          </a:lstStyle>
          <a:p>
            <a:pPr lvl="0"/>
            <a:r>
              <a:rPr lang="en-US" dirty="0"/>
              <a:t>Subtitle</a:t>
            </a:r>
            <a:endParaRPr lang="nl-BE" dirty="0"/>
          </a:p>
        </p:txBody>
      </p:sp>
      <p:sp>
        <p:nvSpPr>
          <p:cNvPr id="6" name="Rectangle 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676761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0013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1440000" y="-1"/>
            <a:ext cx="7178400" cy="729675"/>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440000" y="1001713"/>
            <a:ext cx="3452040" cy="354488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half" idx="10"/>
          </p:nvPr>
        </p:nvSpPr>
        <p:spPr>
          <a:xfrm>
            <a:off x="5166360" y="1001713"/>
            <a:ext cx="3452040" cy="354488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33673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1440000" y="-1"/>
            <a:ext cx="7178400" cy="729675"/>
          </a:xfrm>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4" name="Content Placeholder 3"/>
          <p:cNvSpPr>
            <a:spLocks noGrp="1"/>
          </p:cNvSpPr>
          <p:nvPr>
            <p:ph sz="half" idx="2"/>
          </p:nvPr>
        </p:nvSpPr>
        <p:spPr>
          <a:xfrm>
            <a:off x="1440934" y="1009650"/>
            <a:ext cx="2209046" cy="3544887"/>
          </a:xfrm>
        </p:spPr>
        <p:txBody>
          <a:bodyPr>
            <a:normAutofit/>
          </a:bodyPr>
          <a:lstStyle>
            <a:lvl1pPr marL="0" indent="0">
              <a:lnSpc>
                <a:spcPct val="90000"/>
              </a:lnSpc>
              <a:spcBef>
                <a:spcPts val="1000"/>
              </a:spcBef>
              <a:buNone/>
              <a:defRPr sz="1600" b="1" i="0">
                <a:solidFill>
                  <a:schemeClr val="accent1"/>
                </a:solidFill>
                <a:latin typeface="Calibri" panose="020F0502020204030204" pitchFamily="34" charset="0"/>
                <a:cs typeface="Calibri" panose="020F0502020204030204" pitchFamily="34" charset="0"/>
              </a:defRPr>
            </a:lvl1pPr>
            <a:lvl2pPr marL="0" indent="0">
              <a:lnSpc>
                <a:spcPct val="104000"/>
              </a:lnSpc>
              <a:spcBef>
                <a:spcPts val="1000"/>
              </a:spcBef>
              <a:buNone/>
              <a:defRPr sz="1400">
                <a:latin typeface="Calibri" panose="020F0502020204030204" pitchFamily="34" charset="0"/>
                <a:cs typeface="Calibri" panose="020F0502020204030204" pitchFamily="34" charset="0"/>
              </a:defRPr>
            </a:lvl2pPr>
            <a:lvl3pPr marL="169863" indent="-169863">
              <a:lnSpc>
                <a:spcPct val="104000"/>
              </a:lnSpc>
              <a:spcBef>
                <a:spcPts val="1000"/>
              </a:spcBef>
              <a:defRPr sz="1400">
                <a:latin typeface="Calibri" panose="020F0502020204030204" pitchFamily="34" charset="0"/>
                <a:cs typeface="Calibri" panose="020F050202020403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8" name="Content Placeholder 3"/>
          <p:cNvSpPr>
            <a:spLocks noGrp="1"/>
          </p:cNvSpPr>
          <p:nvPr>
            <p:ph sz="half" idx="10"/>
          </p:nvPr>
        </p:nvSpPr>
        <p:spPr>
          <a:xfrm>
            <a:off x="6409354" y="1009650"/>
            <a:ext cx="2209046" cy="3544887"/>
          </a:xfrm>
        </p:spPr>
        <p:txBody>
          <a:bodyPr>
            <a:normAutofit/>
          </a:bodyPr>
          <a:lstStyle>
            <a:lvl1pPr marL="0" indent="0">
              <a:lnSpc>
                <a:spcPct val="90000"/>
              </a:lnSpc>
              <a:spcBef>
                <a:spcPts val="1000"/>
              </a:spcBef>
              <a:buNone/>
              <a:defRPr sz="1600" b="1" i="0">
                <a:solidFill>
                  <a:srgbClr val="5491C9"/>
                </a:solidFill>
                <a:latin typeface="Calibri" panose="020F0502020204030204" pitchFamily="34" charset="0"/>
                <a:cs typeface="Calibri" panose="020F0502020204030204" pitchFamily="34" charset="0"/>
              </a:defRPr>
            </a:lvl1pPr>
            <a:lvl2pPr marL="0" indent="0">
              <a:lnSpc>
                <a:spcPct val="104000"/>
              </a:lnSpc>
              <a:spcBef>
                <a:spcPts val="1000"/>
              </a:spcBef>
              <a:buNone/>
              <a:defRPr sz="1400">
                <a:latin typeface="Calibri" panose="020F0502020204030204" pitchFamily="34" charset="0"/>
                <a:cs typeface="Calibri" panose="020F0502020204030204" pitchFamily="34" charset="0"/>
              </a:defRPr>
            </a:lvl2pPr>
            <a:lvl3pPr marL="169863" indent="-169863">
              <a:lnSpc>
                <a:spcPct val="104000"/>
              </a:lnSpc>
              <a:spcBef>
                <a:spcPts val="1000"/>
              </a:spcBef>
              <a:defRPr sz="1400">
                <a:latin typeface="Calibri" panose="020F0502020204030204" pitchFamily="34" charset="0"/>
                <a:cs typeface="Calibri" panose="020F050202020403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9" name="Content Placeholder 3"/>
          <p:cNvSpPr>
            <a:spLocks noGrp="1"/>
          </p:cNvSpPr>
          <p:nvPr>
            <p:ph sz="half" idx="11"/>
          </p:nvPr>
        </p:nvSpPr>
        <p:spPr>
          <a:xfrm>
            <a:off x="3932674" y="1009650"/>
            <a:ext cx="2209046" cy="3544887"/>
          </a:xfrm>
        </p:spPr>
        <p:txBody>
          <a:bodyPr>
            <a:normAutofit/>
          </a:bodyPr>
          <a:lstStyle>
            <a:lvl1pPr marL="0" indent="0">
              <a:lnSpc>
                <a:spcPct val="90000"/>
              </a:lnSpc>
              <a:spcBef>
                <a:spcPts val="1000"/>
              </a:spcBef>
              <a:buNone/>
              <a:defRPr sz="1600" b="1" i="0">
                <a:solidFill>
                  <a:srgbClr val="5491C9"/>
                </a:solidFill>
                <a:latin typeface="Calibri" panose="020F0502020204030204" pitchFamily="34" charset="0"/>
                <a:cs typeface="Calibri" panose="020F0502020204030204" pitchFamily="34" charset="0"/>
              </a:defRPr>
            </a:lvl1pPr>
            <a:lvl2pPr marL="0" indent="0">
              <a:lnSpc>
                <a:spcPct val="104000"/>
              </a:lnSpc>
              <a:spcBef>
                <a:spcPts val="1000"/>
              </a:spcBef>
              <a:buNone/>
              <a:defRPr sz="1400">
                <a:latin typeface="Calibri" panose="020F0502020204030204" pitchFamily="34" charset="0"/>
                <a:cs typeface="Calibri" panose="020F0502020204030204" pitchFamily="34" charset="0"/>
              </a:defRPr>
            </a:lvl2pPr>
            <a:lvl3pPr marL="169863" indent="-169863">
              <a:lnSpc>
                <a:spcPct val="104000"/>
              </a:lnSpc>
              <a:spcBef>
                <a:spcPts val="1000"/>
              </a:spcBef>
              <a:defRPr sz="1400">
                <a:latin typeface="Calibri" panose="020F0502020204030204" pitchFamily="34" charset="0"/>
                <a:cs typeface="Calibri" panose="020F0502020204030204" pitchFamily="34" charset="0"/>
              </a:defRPr>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6" name="Rectangle 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1651965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166601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3_Title and Content">
    <p:bg>
      <p:bgPr>
        <a:solidFill>
          <a:srgbClr val="7AB2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0182700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4_Title and Content">
    <p:bg>
      <p:bgPr>
        <a:solidFill>
          <a:srgbClr val="E4441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buClrTx/>
              <a:defRPr>
                <a:solidFill>
                  <a:srgbClr val="FFFFFF"/>
                </a:solidFill>
              </a:defRPr>
            </a:lvl1pPr>
            <a:lvl2pPr>
              <a:buClrTx/>
              <a:defRPr>
                <a:solidFill>
                  <a:srgbClr val="FFFFFF"/>
                </a:solidFill>
              </a:defRPr>
            </a:lvl2pPr>
            <a:lvl3pPr>
              <a:buClrTx/>
              <a:defRPr>
                <a:solidFill>
                  <a:srgbClr val="FFFFFF"/>
                </a:solidFill>
              </a:defRPr>
            </a:lvl3pPr>
            <a:lvl4pPr>
              <a:buClrTx/>
              <a:defRPr>
                <a:solidFill>
                  <a:srgbClr val="FFFFFF"/>
                </a:solidFill>
              </a:defRPr>
            </a:lvl4pPr>
            <a:lvl5pPr>
              <a:buClrTx/>
              <a:defRPr>
                <a:solidFill>
                  <a:srgbClr val="FFFFF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029739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t large">
    <p:spTree>
      <p:nvGrpSpPr>
        <p:cNvPr id="1" name=""/>
        <p:cNvGrpSpPr/>
        <p:nvPr/>
      </p:nvGrpSpPr>
      <p:grpSpPr>
        <a:xfrm>
          <a:off x="0" y="0"/>
          <a:ext cx="0" cy="0"/>
          <a:chOff x="0" y="0"/>
          <a:chExt cx="0" cy="0"/>
        </a:xfrm>
      </p:grpSpPr>
      <p:pic>
        <p:nvPicPr>
          <p:cNvPr id="26" name="Picture 1" descr="iPad2.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17800" y="58738"/>
            <a:ext cx="3708400" cy="5643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3304738" y="671043"/>
            <a:ext cx="2582902" cy="3420380"/>
          </a:xfrm>
        </p:spPr>
        <p:txBody>
          <a:bodyPr>
            <a:normAutofit/>
          </a:bodyPr>
          <a:lstStyle>
            <a:lvl1pPr algn="ctr">
              <a:defRPr sz="1400"/>
            </a:lvl1pPr>
          </a:lstStyle>
          <a:p>
            <a:r>
              <a:rPr lang="en-US"/>
              <a:t>Click icon to add picture</a:t>
            </a:r>
            <a:endParaRPr lang="nl-NL"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457697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t small">
    <p:spTree>
      <p:nvGrpSpPr>
        <p:cNvPr id="1" name=""/>
        <p:cNvGrpSpPr/>
        <p:nvPr/>
      </p:nvGrpSpPr>
      <p:grpSpPr>
        <a:xfrm>
          <a:off x="0" y="0"/>
          <a:ext cx="0" cy="0"/>
          <a:chOff x="0" y="0"/>
          <a:chExt cx="0" cy="0"/>
        </a:xfrm>
      </p:grpSpPr>
      <p:pic>
        <p:nvPicPr>
          <p:cNvPr id="4" name="Picture 3" descr="iPad-Mini-Mockup_V2.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333750" y="706438"/>
            <a:ext cx="2476500" cy="4011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3491880" y="1086586"/>
            <a:ext cx="2160240" cy="2880320"/>
          </a:xfrm>
        </p:spPr>
        <p:txBody>
          <a:bodyPr>
            <a:normAutofit/>
          </a:bodyPr>
          <a:lstStyle>
            <a:lvl1pPr algn="ctr">
              <a:defRPr sz="1400"/>
            </a:lvl1pPr>
          </a:lstStyle>
          <a:p>
            <a:r>
              <a:rPr lang="en-US"/>
              <a:t>Click icon to add picture</a:t>
            </a:r>
            <a:endParaRPr lang="nl-NL" dirty="0"/>
          </a:p>
        </p:txBody>
      </p:sp>
      <p:sp>
        <p:nvSpPr>
          <p:cNvPr id="5" name="Rectangle 4"/>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832940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ark Blue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18427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18427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18427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AE339943-7B9E-40D3-84D5-023D826CC92C}"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18427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4442385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p:spTree>
      <p:nvGrpSpPr>
        <p:cNvPr id="1" name=""/>
        <p:cNvGrpSpPr/>
        <p:nvPr/>
      </p:nvGrpSpPr>
      <p:grpSpPr>
        <a:xfrm>
          <a:off x="0" y="0"/>
          <a:ext cx="0" cy="0"/>
          <a:chOff x="0" y="0"/>
          <a:chExt cx="0" cy="0"/>
        </a:xfrm>
      </p:grpSpPr>
      <p:pic>
        <p:nvPicPr>
          <p:cNvPr id="5" name="Picture 2" descr="iPhone-5s-Mockup_V2.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513013" y="619125"/>
            <a:ext cx="2116137" cy="416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2861810" y="1166097"/>
            <a:ext cx="1451428" cy="2610291"/>
          </a:xfrm>
        </p:spPr>
        <p:txBody>
          <a:bodyPr>
            <a:normAutofit/>
          </a:bodyPr>
          <a:lstStyle>
            <a:lvl1pPr algn="ctr">
              <a:defRPr sz="1400"/>
            </a:lvl1pPr>
          </a:lstStyle>
          <a:p>
            <a:r>
              <a:rPr lang="en-US"/>
              <a:t>Click icon to add picture</a:t>
            </a:r>
            <a:endParaRPr lang="nl-NL" dirty="0"/>
          </a:p>
        </p:txBody>
      </p:sp>
      <p:sp>
        <p:nvSpPr>
          <p:cNvPr id="4" name="Rectangle 3"/>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02198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2" descr="MacBookPro-Mask.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85800" y="974725"/>
            <a:ext cx="5294313" cy="3195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ijdelijke aanduiding voor afbeelding 2"/>
          <p:cNvSpPr>
            <a:spLocks noGrp="1"/>
          </p:cNvSpPr>
          <p:nvPr>
            <p:ph type="pic" sz="quarter" idx="13"/>
          </p:nvPr>
        </p:nvSpPr>
        <p:spPr>
          <a:xfrm>
            <a:off x="1355460" y="1187091"/>
            <a:ext cx="3968105" cy="2464779"/>
          </a:xfrm>
        </p:spPr>
        <p:txBody>
          <a:bodyPr>
            <a:normAutofit/>
          </a:bodyPr>
          <a:lstStyle>
            <a:lvl1pPr algn="ctr">
              <a:defRPr sz="1400"/>
            </a:lvl1pPr>
          </a:lstStyle>
          <a:p>
            <a:r>
              <a:rPr lang="en-US"/>
              <a:t>Click icon to add picture</a:t>
            </a:r>
            <a:endParaRPr lang="nl-NL" dirty="0"/>
          </a:p>
        </p:txBody>
      </p:sp>
      <p:sp>
        <p:nvSpPr>
          <p:cNvPr id="5" name="Rectangle 4"/>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3743578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1" name="Text Placeholder 10"/>
          <p:cNvSpPr>
            <a:spLocks noGrp="1"/>
          </p:cNvSpPr>
          <p:nvPr>
            <p:ph type="body" sz="quarter" idx="15" hasCustomPrompt="1"/>
          </p:nvPr>
        </p:nvSpPr>
        <p:spPr>
          <a:xfrm>
            <a:off x="1218763"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12" name="Text Placeholder 10"/>
          <p:cNvSpPr>
            <a:spLocks noGrp="1"/>
          </p:cNvSpPr>
          <p:nvPr>
            <p:ph type="body" sz="quarter" idx="16" hasCustomPrompt="1"/>
          </p:nvPr>
        </p:nvSpPr>
        <p:spPr>
          <a:xfrm>
            <a:off x="1218763" y="2671571"/>
            <a:ext cx="1682384" cy="1643634"/>
          </a:xfrm>
        </p:spPr>
        <p:txBody>
          <a:bodyPr anchor="t" anchorCtr="0">
            <a:normAutofit/>
          </a:bodyPr>
          <a:lstStyle>
            <a:lvl1pPr marL="0" indent="0" algn="ctr">
              <a:lnSpc>
                <a:spcPct val="95000"/>
              </a:lnSpc>
              <a:spcBef>
                <a:spcPts val="600"/>
              </a:spcBef>
              <a:buFontTx/>
              <a:buNone/>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14" name="Text Placeholder 10"/>
          <p:cNvSpPr>
            <a:spLocks noGrp="1"/>
          </p:cNvSpPr>
          <p:nvPr>
            <p:ph type="body" sz="quarter" idx="18" hasCustomPrompt="1"/>
          </p:nvPr>
        </p:nvSpPr>
        <p:spPr>
          <a:xfrm>
            <a:off x="3129932"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15" name="Text Placeholder 10"/>
          <p:cNvSpPr>
            <a:spLocks noGrp="1"/>
          </p:cNvSpPr>
          <p:nvPr>
            <p:ph type="body" sz="quarter" idx="19" hasCustomPrompt="1"/>
          </p:nvPr>
        </p:nvSpPr>
        <p:spPr>
          <a:xfrm>
            <a:off x="3129932" y="2671571"/>
            <a:ext cx="1682384" cy="1643634"/>
          </a:xfrm>
        </p:spPr>
        <p:txBody>
          <a:bodyPr anchor="t" anchorCtr="0">
            <a:normAutofit/>
          </a:bodyPr>
          <a:lstStyle>
            <a:lvl1pPr marL="0" marR="0" indent="0" algn="ctr" defTabSz="914400" rtl="0" eaLnBrk="1" fontAlgn="auto" latinLnBrk="0" hangingPunct="1">
              <a:lnSpc>
                <a:spcPct val="95000"/>
              </a:lnSpc>
              <a:spcBef>
                <a:spcPts val="600"/>
              </a:spcBef>
              <a:spcAft>
                <a:spcPts val="0"/>
              </a:spcAft>
              <a:buClr>
                <a:schemeClr val="accent1"/>
              </a:buClr>
              <a:buSzTx/>
              <a:buFontTx/>
              <a:buNone/>
              <a:tabLst/>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17" name="Text Placeholder 10"/>
          <p:cNvSpPr>
            <a:spLocks noGrp="1"/>
          </p:cNvSpPr>
          <p:nvPr>
            <p:ph type="body" sz="quarter" idx="21" hasCustomPrompt="1"/>
          </p:nvPr>
        </p:nvSpPr>
        <p:spPr>
          <a:xfrm>
            <a:off x="5041101"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18" name="Text Placeholder 10"/>
          <p:cNvSpPr>
            <a:spLocks noGrp="1"/>
          </p:cNvSpPr>
          <p:nvPr>
            <p:ph type="body" sz="quarter" idx="22" hasCustomPrompt="1"/>
          </p:nvPr>
        </p:nvSpPr>
        <p:spPr>
          <a:xfrm>
            <a:off x="5041101" y="2671571"/>
            <a:ext cx="1682384" cy="1643634"/>
          </a:xfrm>
        </p:spPr>
        <p:txBody>
          <a:bodyPr anchor="t" anchorCtr="0">
            <a:normAutofit/>
          </a:bodyPr>
          <a:lstStyle>
            <a:lvl1pPr marL="0" indent="0" algn="ctr">
              <a:lnSpc>
                <a:spcPct val="95000"/>
              </a:lnSpc>
              <a:spcBef>
                <a:spcPts val="600"/>
              </a:spcBef>
              <a:buFontTx/>
              <a:buNone/>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20" name="Text Placeholder 10"/>
          <p:cNvSpPr>
            <a:spLocks noGrp="1"/>
          </p:cNvSpPr>
          <p:nvPr>
            <p:ph type="body" sz="quarter" idx="24" hasCustomPrompt="1"/>
          </p:nvPr>
        </p:nvSpPr>
        <p:spPr>
          <a:xfrm>
            <a:off x="6952270" y="2398013"/>
            <a:ext cx="1682384" cy="246888"/>
          </a:xfrm>
        </p:spPr>
        <p:txBody>
          <a:bodyPr anchor="ctr" anchorCtr="0">
            <a:noAutofit/>
          </a:bodyPr>
          <a:lstStyle>
            <a:lvl1pPr marL="0" indent="0" algn="ctr">
              <a:lnSpc>
                <a:spcPct val="100000"/>
              </a:lnSpc>
              <a:buFontTx/>
              <a:buNone/>
              <a:defRPr sz="1400" b="1" cap="none" baseline="0">
                <a:solidFill>
                  <a:schemeClr val="accent4"/>
                </a:solidFill>
                <a:latin typeface="Calibri" panose="020F0502020204030204" pitchFamily="34" charset="0"/>
                <a:cs typeface="Calibri" panose="020F0502020204030204" pitchFamily="34" charset="0"/>
              </a:defRPr>
            </a:lvl1pPr>
          </a:lstStyle>
          <a:p>
            <a:pPr lvl="0"/>
            <a:r>
              <a:rPr lang="en-US" dirty="0"/>
              <a:t>LOREM IPSUM</a:t>
            </a:r>
          </a:p>
        </p:txBody>
      </p:sp>
      <p:sp>
        <p:nvSpPr>
          <p:cNvPr id="21" name="Text Placeholder 10"/>
          <p:cNvSpPr>
            <a:spLocks noGrp="1"/>
          </p:cNvSpPr>
          <p:nvPr>
            <p:ph type="body" sz="quarter" idx="25" hasCustomPrompt="1"/>
          </p:nvPr>
        </p:nvSpPr>
        <p:spPr>
          <a:xfrm>
            <a:off x="6952270" y="2671571"/>
            <a:ext cx="1682384" cy="1643634"/>
          </a:xfrm>
        </p:spPr>
        <p:txBody>
          <a:bodyPr anchor="t" anchorCtr="0">
            <a:normAutofit/>
          </a:bodyPr>
          <a:lstStyle>
            <a:lvl1pPr marL="0" indent="0" algn="ctr">
              <a:lnSpc>
                <a:spcPct val="95000"/>
              </a:lnSpc>
              <a:spcBef>
                <a:spcPts val="600"/>
              </a:spcBef>
              <a:buFontTx/>
              <a:buNone/>
              <a:defRPr sz="1200" cap="none" baseline="0">
                <a:solidFill>
                  <a:schemeClr val="accent4"/>
                </a:solidFill>
                <a:latin typeface="Calibri" panose="020F0502020204030204" pitchFamily="34" charset="0"/>
                <a:cs typeface="Calibri" panose="020F0502020204030204" pitchFamily="34" charset="0"/>
              </a:defRPr>
            </a:lvl1pPr>
          </a:lstStyle>
          <a:p>
            <a:pPr lvl="0"/>
            <a:r>
              <a:rPr lang="en-US" dirty="0"/>
              <a:t>Body copy goes here</a:t>
            </a:r>
          </a:p>
        </p:txBody>
      </p:sp>
      <p:sp>
        <p:nvSpPr>
          <p:cNvPr id="22" name="Title Placeholder 1"/>
          <p:cNvSpPr>
            <a:spLocks noGrp="1"/>
          </p:cNvSpPr>
          <p:nvPr>
            <p:ph type="title"/>
          </p:nvPr>
        </p:nvSpPr>
        <p:spPr>
          <a:xfrm>
            <a:off x="1440000" y="-1"/>
            <a:ext cx="7178400" cy="729675"/>
          </a:xfrm>
          <a:prstGeom prst="rect">
            <a:avLst/>
          </a:prstGeom>
          <a:ln>
            <a:noFill/>
          </a:ln>
        </p:spPr>
        <p:txBody>
          <a:bodyPr vert="horz" lIns="0" tIns="0" rIns="0" bIns="0" rtlCol="0" anchor="b" anchorCtr="0">
            <a:normAutofit/>
          </a:bodyPr>
          <a:lstStyle>
            <a:lvl1pPr>
              <a:defRPr>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23" name="Tijdelijke aanduiding voor afbeelding 2"/>
          <p:cNvSpPr>
            <a:spLocks noGrp="1"/>
          </p:cNvSpPr>
          <p:nvPr>
            <p:ph type="pic" sz="quarter" idx="26" hasCustomPrompt="1"/>
          </p:nvPr>
        </p:nvSpPr>
        <p:spPr>
          <a:xfrm>
            <a:off x="1566179"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24" name="Tijdelijke aanduiding voor afbeelding 2"/>
          <p:cNvSpPr>
            <a:spLocks noGrp="1"/>
          </p:cNvSpPr>
          <p:nvPr>
            <p:ph type="pic" sz="quarter" idx="27" hasCustomPrompt="1"/>
          </p:nvPr>
        </p:nvSpPr>
        <p:spPr>
          <a:xfrm>
            <a:off x="3477347"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25" name="Tijdelijke aanduiding voor afbeelding 2"/>
          <p:cNvSpPr>
            <a:spLocks noGrp="1"/>
          </p:cNvSpPr>
          <p:nvPr>
            <p:ph type="pic" sz="quarter" idx="28" hasCustomPrompt="1"/>
          </p:nvPr>
        </p:nvSpPr>
        <p:spPr>
          <a:xfrm>
            <a:off x="5382433"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26" name="Tijdelijke aanduiding voor afbeelding 2"/>
          <p:cNvSpPr>
            <a:spLocks noGrp="1"/>
          </p:cNvSpPr>
          <p:nvPr>
            <p:ph type="pic" sz="quarter" idx="29" hasCustomPrompt="1"/>
          </p:nvPr>
        </p:nvSpPr>
        <p:spPr>
          <a:xfrm>
            <a:off x="7299685" y="1221677"/>
            <a:ext cx="987553" cy="987552"/>
          </a:xfrm>
          <a:prstGeom prst="ellipse">
            <a:avLst/>
          </a:prstGeom>
        </p:spPr>
        <p:txBody>
          <a:bodyPr>
            <a:normAutofit/>
          </a:bodyPr>
          <a:lstStyle>
            <a:lvl1pPr marL="0" indent="0" algn="ctr">
              <a:buFontTx/>
              <a:buNone/>
              <a:defRPr sz="1400">
                <a:solidFill>
                  <a:srgbClr val="5E5E5E"/>
                </a:solidFill>
                <a:latin typeface="Calibri" panose="020F0502020204030204" pitchFamily="34" charset="0"/>
                <a:cs typeface="Calibri" panose="020F0502020204030204" pitchFamily="34" charset="0"/>
              </a:defRPr>
            </a:lvl1pPr>
          </a:lstStyle>
          <a:p>
            <a:r>
              <a:rPr lang="nl-NL" dirty="0"/>
              <a:t>icon</a:t>
            </a:r>
          </a:p>
        </p:txBody>
      </p:sp>
      <p:sp>
        <p:nvSpPr>
          <p:cNvPr id="16" name="Rectangle 15"/>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Tree>
    <p:extLst>
      <p:ext uri="{BB962C8B-B14F-4D97-AF65-F5344CB8AC3E}">
        <p14:creationId xmlns:p14="http://schemas.microsoft.com/office/powerpoint/2010/main" val="21721285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52" name="TextBox 2"/>
          <p:cNvSpPr txBox="1"/>
          <p:nvPr userDrawn="1"/>
        </p:nvSpPr>
        <p:spPr>
          <a:xfrm>
            <a:off x="162183" y="2706765"/>
            <a:ext cx="3734742" cy="707886"/>
          </a:xfrm>
          <a:prstGeom prst="rect">
            <a:avLst/>
          </a:prstGeom>
          <a:noFill/>
        </p:spPr>
        <p:txBody>
          <a:bodyPr wrap="square" rtlCol="0">
            <a:spAutoFit/>
          </a:bodyPr>
          <a:lstStyle/>
          <a:p>
            <a:r>
              <a:rPr lang="nl-BE" sz="4000" b="1" cap="all" dirty="0">
                <a:solidFill>
                  <a:schemeClr val="accent3"/>
                </a:solidFill>
                <a:latin typeface="Calibri" panose="020F0502020204030204" pitchFamily="34" charset="0"/>
                <a:cs typeface="Calibri" panose="020F0502020204030204" pitchFamily="34" charset="0"/>
              </a:rPr>
              <a:t>Contact</a:t>
            </a:r>
          </a:p>
        </p:txBody>
      </p:sp>
      <p:pic>
        <p:nvPicPr>
          <p:cNvPr id="26" name="Picture 2" descr="M:\Marketing &amp; Communications\MARKETING\Foto's\Jobwebsite\FB_sferfotosCegeka_48.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476" t="29043" r="476" b="29043"/>
          <a:stretch/>
        </p:blipFill>
        <p:spPr bwMode="auto">
          <a:xfrm>
            <a:off x="0" y="0"/>
            <a:ext cx="9143999" cy="257492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7178" y="0"/>
            <a:ext cx="1170602" cy="828693"/>
          </a:xfrm>
          <a:prstGeom prst="rect">
            <a:avLst/>
          </a:prstGeom>
        </p:spPr>
      </p:pic>
      <p:sp>
        <p:nvSpPr>
          <p:cNvPr id="35" name="Oval 1"/>
          <p:cNvSpPr/>
          <p:nvPr userDrawn="1"/>
        </p:nvSpPr>
        <p:spPr>
          <a:xfrm>
            <a:off x="3227278" y="2858184"/>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6" name="Oval 58"/>
          <p:cNvSpPr/>
          <p:nvPr userDrawn="1"/>
        </p:nvSpPr>
        <p:spPr>
          <a:xfrm>
            <a:off x="3227278" y="3446782"/>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7" name="Oval 59"/>
          <p:cNvSpPr/>
          <p:nvPr userDrawn="1"/>
        </p:nvSpPr>
        <p:spPr>
          <a:xfrm>
            <a:off x="3227278" y="4048181"/>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8" name="Oval 60"/>
          <p:cNvSpPr/>
          <p:nvPr userDrawn="1"/>
        </p:nvSpPr>
        <p:spPr>
          <a:xfrm>
            <a:off x="6451804" y="2858184"/>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39" name="Oval 61"/>
          <p:cNvSpPr/>
          <p:nvPr userDrawn="1"/>
        </p:nvSpPr>
        <p:spPr>
          <a:xfrm>
            <a:off x="6451804" y="3446782"/>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sp>
        <p:nvSpPr>
          <p:cNvPr id="40" name="Oval 62"/>
          <p:cNvSpPr/>
          <p:nvPr userDrawn="1"/>
        </p:nvSpPr>
        <p:spPr>
          <a:xfrm>
            <a:off x="6451804" y="4048181"/>
            <a:ext cx="495055" cy="49505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latin typeface="Calibri" panose="020F0502020204030204" pitchFamily="34" charset="0"/>
              <a:cs typeface="Calibri" panose="020F0502020204030204" pitchFamily="34" charset="0"/>
            </a:endParaRPr>
          </a:p>
        </p:txBody>
      </p:sp>
      <p:pic>
        <p:nvPicPr>
          <p:cNvPr id="41" name="Picture 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266855" y="2967213"/>
            <a:ext cx="391912" cy="264847"/>
          </a:xfrm>
          <a:prstGeom prst="rect">
            <a:avLst/>
          </a:prstGeom>
        </p:spPr>
      </p:pic>
      <p:pic>
        <p:nvPicPr>
          <p:cNvPr id="42"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266855" y="3561860"/>
            <a:ext cx="445019" cy="300736"/>
          </a:xfrm>
          <a:prstGeom prst="rect">
            <a:avLst/>
          </a:prstGeom>
        </p:spPr>
      </p:pic>
      <p:pic>
        <p:nvPicPr>
          <p:cNvPr id="43" name="Picture 5"/>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240671" y="4155406"/>
            <a:ext cx="468267" cy="316446"/>
          </a:xfrm>
          <a:prstGeom prst="rect">
            <a:avLst/>
          </a:prstGeom>
        </p:spPr>
      </p:pic>
      <p:pic>
        <p:nvPicPr>
          <p:cNvPr id="44" name="Picture 6"/>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6451803" y="2931790"/>
            <a:ext cx="508545" cy="343665"/>
          </a:xfrm>
          <a:prstGeom prst="rect">
            <a:avLst/>
          </a:prstGeom>
        </p:spPr>
      </p:pic>
      <p:pic>
        <p:nvPicPr>
          <p:cNvPr id="45" name="Picture 7"/>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434779" y="3521282"/>
            <a:ext cx="512080" cy="346054"/>
          </a:xfrm>
          <a:prstGeom prst="rect">
            <a:avLst/>
          </a:prstGeom>
        </p:spPr>
      </p:pic>
      <p:pic>
        <p:nvPicPr>
          <p:cNvPr id="46" name="Picture 8"/>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508899" y="4162460"/>
            <a:ext cx="394351" cy="266495"/>
          </a:xfrm>
          <a:prstGeom prst="rect">
            <a:avLst/>
          </a:prstGeom>
        </p:spPr>
      </p:pic>
      <p:sp>
        <p:nvSpPr>
          <p:cNvPr id="23" name="Rectangle 22"/>
          <p:cNvSpPr/>
          <p:nvPr userDrawn="1"/>
        </p:nvSpPr>
        <p:spPr>
          <a:xfrm>
            <a:off x="6982266" y="2878001"/>
            <a:ext cx="1569660" cy="461665"/>
          </a:xfrm>
          <a:prstGeom prst="rect">
            <a:avLst/>
          </a:prstGeom>
        </p:spPr>
        <p:txBody>
          <a:bodyPr wrap="none">
            <a:spAutoFit/>
          </a:bodyPr>
          <a:lstStyle/>
          <a:p>
            <a:r>
              <a:rPr lang="en-US" sz="1200" dirty="0" err="1">
                <a:solidFill>
                  <a:schemeClr val="bg2"/>
                </a:solidFill>
                <a:latin typeface="Calibri" panose="020F0502020204030204" pitchFamily="34" charset="0"/>
                <a:cs typeface="Calibri" panose="020F0502020204030204" pitchFamily="34" charset="0"/>
              </a:rPr>
              <a:t>Universiteitslaan</a:t>
            </a:r>
            <a:r>
              <a:rPr lang="en-US" sz="1200" dirty="0">
                <a:solidFill>
                  <a:schemeClr val="bg2"/>
                </a:solidFill>
                <a:latin typeface="Calibri" panose="020F0502020204030204" pitchFamily="34" charset="0"/>
                <a:cs typeface="Calibri" panose="020F0502020204030204" pitchFamily="34" charset="0"/>
              </a:rPr>
              <a:t> 9</a:t>
            </a:r>
          </a:p>
          <a:p>
            <a:r>
              <a:rPr lang="en-US" sz="1200" dirty="0">
                <a:solidFill>
                  <a:schemeClr val="bg2"/>
                </a:solidFill>
                <a:latin typeface="Calibri" panose="020F0502020204030204" pitchFamily="34" charset="0"/>
                <a:cs typeface="Calibri" panose="020F0502020204030204" pitchFamily="34" charset="0"/>
              </a:rPr>
              <a:t>3500 Hasselt, Belgium</a:t>
            </a:r>
          </a:p>
        </p:txBody>
      </p:sp>
      <p:sp>
        <p:nvSpPr>
          <p:cNvPr id="24" name="Rectangle 23"/>
          <p:cNvSpPr/>
          <p:nvPr userDrawn="1"/>
        </p:nvSpPr>
        <p:spPr>
          <a:xfrm>
            <a:off x="6982266" y="3480172"/>
            <a:ext cx="1699504" cy="461665"/>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Phone: +32 11 24 02 34 </a:t>
            </a:r>
          </a:p>
          <a:p>
            <a:r>
              <a:rPr lang="en-US" sz="1200" dirty="0">
                <a:solidFill>
                  <a:schemeClr val="bg2"/>
                </a:solidFill>
                <a:latin typeface="Calibri" panose="020F0502020204030204" pitchFamily="34" charset="0"/>
                <a:cs typeface="Calibri" panose="020F0502020204030204" pitchFamily="34" charset="0"/>
              </a:rPr>
              <a:t>Fax: +32 11 23 34 25</a:t>
            </a:r>
          </a:p>
        </p:txBody>
      </p:sp>
      <p:sp>
        <p:nvSpPr>
          <p:cNvPr id="25" name="Rectangle 24"/>
          <p:cNvSpPr/>
          <p:nvPr userDrawn="1"/>
        </p:nvSpPr>
        <p:spPr>
          <a:xfrm>
            <a:off x="3725534" y="4157750"/>
            <a:ext cx="1555490"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facebook.com/</a:t>
            </a:r>
            <a:r>
              <a:rPr lang="en-US" sz="1200" dirty="0" err="1">
                <a:solidFill>
                  <a:schemeClr val="bg2"/>
                </a:solidFill>
                <a:latin typeface="Calibri" panose="020F0502020204030204" pitchFamily="34" charset="0"/>
                <a:cs typeface="Calibri" panose="020F0502020204030204" pitchFamily="34" charset="0"/>
              </a:rPr>
              <a:t>cegeka</a:t>
            </a:r>
            <a:endParaRPr lang="en-US" sz="1200" dirty="0">
              <a:solidFill>
                <a:schemeClr val="bg2"/>
              </a:solidFill>
              <a:latin typeface="Calibri" panose="020F0502020204030204" pitchFamily="34" charset="0"/>
              <a:cs typeface="Calibri" panose="020F0502020204030204" pitchFamily="34" charset="0"/>
            </a:endParaRPr>
          </a:p>
        </p:txBody>
      </p:sp>
      <p:sp>
        <p:nvSpPr>
          <p:cNvPr id="28" name="Rectangle 27"/>
          <p:cNvSpPr/>
          <p:nvPr userDrawn="1"/>
        </p:nvSpPr>
        <p:spPr>
          <a:xfrm>
            <a:off x="3725534" y="3571612"/>
            <a:ext cx="780983"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a:t>
            </a:r>
            <a:r>
              <a:rPr lang="en-US" sz="1200" dirty="0" err="1">
                <a:solidFill>
                  <a:schemeClr val="bg2"/>
                </a:solidFill>
                <a:latin typeface="Calibri" panose="020F0502020204030204" pitchFamily="34" charset="0"/>
                <a:cs typeface="Calibri" panose="020F0502020204030204" pitchFamily="34" charset="0"/>
              </a:rPr>
              <a:t>cegeka</a:t>
            </a:r>
            <a:endParaRPr lang="en-US" sz="1200" dirty="0">
              <a:solidFill>
                <a:schemeClr val="bg2"/>
              </a:solidFill>
              <a:latin typeface="Calibri" panose="020F0502020204030204" pitchFamily="34" charset="0"/>
              <a:cs typeface="Calibri" panose="020F0502020204030204" pitchFamily="34" charset="0"/>
            </a:endParaRPr>
          </a:p>
        </p:txBody>
      </p:sp>
      <p:sp>
        <p:nvSpPr>
          <p:cNvPr id="29" name="Rectangle 28"/>
          <p:cNvSpPr/>
          <p:nvPr userDrawn="1"/>
        </p:nvSpPr>
        <p:spPr>
          <a:xfrm>
            <a:off x="6951854" y="4175130"/>
            <a:ext cx="1189749"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info@cegeka.be</a:t>
            </a:r>
          </a:p>
        </p:txBody>
      </p:sp>
      <p:sp>
        <p:nvSpPr>
          <p:cNvPr id="30" name="Rectangle 29"/>
          <p:cNvSpPr/>
          <p:nvPr userDrawn="1"/>
        </p:nvSpPr>
        <p:spPr>
          <a:xfrm>
            <a:off x="3729532" y="2967213"/>
            <a:ext cx="2096471" cy="276999"/>
          </a:xfrm>
          <a:prstGeom prst="rect">
            <a:avLst/>
          </a:prstGeom>
        </p:spPr>
        <p:txBody>
          <a:bodyPr wrap="none">
            <a:spAutoFit/>
          </a:bodyPr>
          <a:lstStyle/>
          <a:p>
            <a:r>
              <a:rPr lang="en-US" sz="1200" dirty="0">
                <a:solidFill>
                  <a:schemeClr val="bg2"/>
                </a:solidFill>
                <a:latin typeface="Calibri" panose="020F0502020204030204" pitchFamily="34" charset="0"/>
                <a:cs typeface="Calibri" panose="020F0502020204030204" pitchFamily="34" charset="0"/>
              </a:rPr>
              <a:t>linkedin.com/company/</a:t>
            </a:r>
            <a:r>
              <a:rPr lang="en-US" sz="1200" dirty="0" err="1">
                <a:solidFill>
                  <a:schemeClr val="bg2"/>
                </a:solidFill>
                <a:latin typeface="Calibri" panose="020F0502020204030204" pitchFamily="34" charset="0"/>
                <a:cs typeface="Calibri" panose="020F0502020204030204" pitchFamily="34" charset="0"/>
              </a:rPr>
              <a:t>cegeka</a:t>
            </a:r>
            <a:endParaRPr lang="en-US" sz="1200" dirty="0">
              <a:solidFill>
                <a:schemeClr val="bg2"/>
              </a:solidFill>
              <a:latin typeface="Calibri" panose="020F0502020204030204" pitchFamily="34" charset="0"/>
              <a:cs typeface="Calibri" panose="020F0502020204030204" pitchFamily="34" charset="0"/>
            </a:endParaRPr>
          </a:p>
        </p:txBody>
      </p:sp>
      <p:sp>
        <p:nvSpPr>
          <p:cNvPr id="31" name="Rectangle 30"/>
          <p:cNvSpPr/>
          <p:nvPr userDrawn="1"/>
        </p:nvSpPr>
        <p:spPr>
          <a:xfrm>
            <a:off x="6227224" y="4968724"/>
            <a:ext cx="2415623" cy="123111"/>
          </a:xfrm>
          <a:prstGeom prst="rect">
            <a:avLst/>
          </a:prstGeom>
        </p:spPr>
        <p:txBody>
          <a:bodyPr wrap="square" lIns="0" tIns="0" rIns="0" bIns="0">
            <a:spAutoFit/>
          </a:bodyPr>
          <a:lstStyle/>
          <a:p>
            <a:pPr algn="r"/>
            <a:r>
              <a:rPr lang="en-US" sz="800" b="1" i="0" dirty="0">
                <a:solidFill>
                  <a:schemeClr val="bg2"/>
                </a:solidFill>
                <a:latin typeface="Calibri" panose="020F0502020204030204" pitchFamily="34" charset="0"/>
                <a:cs typeface="Calibri" panose="020F0502020204030204" pitchFamily="34" charset="0"/>
              </a:rPr>
              <a:t>www.cegeka.com</a:t>
            </a:r>
          </a:p>
        </p:txBody>
      </p:sp>
    </p:spTree>
    <p:extLst>
      <p:ext uri="{BB962C8B-B14F-4D97-AF65-F5344CB8AC3E}">
        <p14:creationId xmlns:p14="http://schemas.microsoft.com/office/powerpoint/2010/main" val="669919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0"/>
          </p:nvPr>
        </p:nvSpPr>
        <p:spPr/>
        <p:txBody>
          <a:bodyPr/>
          <a:lstStyle/>
          <a:p>
            <a:endParaRPr lang="en-US" dirty="0"/>
          </a:p>
        </p:txBody>
      </p:sp>
    </p:spTree>
    <p:extLst>
      <p:ext uri="{BB962C8B-B14F-4D97-AF65-F5344CB8AC3E}">
        <p14:creationId xmlns:p14="http://schemas.microsoft.com/office/powerpoint/2010/main" val="639946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ue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4F81BD">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4F81BD">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4F81BD">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3F50F7DB-A4F7-431B-9EE5-E842D1510A46}"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4F81BD">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471610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5490C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5490C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5490C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B8E43A06-42D5-4E38-8D4A-4FC9933345A7}"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5490C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520047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lue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5490C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5490C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5490C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312C8A10-5729-4AF4-A5D4-6B67DABEFFB0}"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5490C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421692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een 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540" y="10"/>
            <a:ext cx="1485165" cy="1723119"/>
          </a:xfrm>
          <a:prstGeom prst="rect">
            <a:avLst/>
          </a:prstGeom>
        </p:spPr>
      </p:pic>
      <p:sp>
        <p:nvSpPr>
          <p:cNvPr id="15" name="Text Placeholder 6"/>
          <p:cNvSpPr>
            <a:spLocks noGrp="1"/>
          </p:cNvSpPr>
          <p:nvPr>
            <p:ph type="body" sz="quarter" idx="11" hasCustomPrompt="1"/>
          </p:nvPr>
        </p:nvSpPr>
        <p:spPr>
          <a:xfrm>
            <a:off x="0" y="1759985"/>
            <a:ext cx="6012160" cy="772077"/>
          </a:xfrm>
          <a:prstGeom prst="rect">
            <a:avLst/>
          </a:prstGeom>
          <a:solidFill>
            <a:srgbClr val="7AB22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6" name="Text Placeholder 6"/>
          <p:cNvSpPr>
            <a:spLocks noGrp="1"/>
          </p:cNvSpPr>
          <p:nvPr>
            <p:ph type="body" sz="quarter" idx="14" hasCustomPrompt="1"/>
          </p:nvPr>
        </p:nvSpPr>
        <p:spPr>
          <a:xfrm>
            <a:off x="0" y="2532062"/>
            <a:ext cx="6012160" cy="497434"/>
          </a:xfrm>
          <a:prstGeom prst="rect">
            <a:avLst/>
          </a:prstGeom>
          <a:solidFill>
            <a:srgbClr val="7AB22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8" name="Text Placeholder 6"/>
          <p:cNvSpPr>
            <a:spLocks noGrp="1"/>
          </p:cNvSpPr>
          <p:nvPr>
            <p:ph type="body" sz="quarter" idx="16" hasCustomPrompt="1"/>
          </p:nvPr>
        </p:nvSpPr>
        <p:spPr>
          <a:xfrm>
            <a:off x="0" y="3254521"/>
            <a:ext cx="6012161" cy="415206"/>
          </a:xfrm>
          <a:prstGeom prst="rect">
            <a:avLst/>
          </a:prstGeom>
          <a:solidFill>
            <a:srgbClr val="7AB22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BF503052-4D7F-47B8-99B5-D3AF39C8187D}" type="datetime4">
              <a:rPr lang="en-US" smtClean="0"/>
              <a:t>March 9, 2015</a:t>
            </a:fld>
            <a:endParaRPr lang="nl-BE" dirty="0"/>
          </a:p>
        </p:txBody>
      </p:sp>
      <p:cxnSp>
        <p:nvCxnSpPr>
          <p:cNvPr id="19" name="Rechte verbindingslijn 18"/>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0" name="Rechte verbindingslijn 19"/>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1" name="Text Placeholder 6"/>
          <p:cNvSpPr>
            <a:spLocks noGrp="1"/>
          </p:cNvSpPr>
          <p:nvPr>
            <p:ph type="body" sz="quarter" idx="15" hasCustomPrompt="1"/>
          </p:nvPr>
        </p:nvSpPr>
        <p:spPr>
          <a:xfrm>
            <a:off x="0" y="3029496"/>
            <a:ext cx="6012160" cy="225025"/>
          </a:xfrm>
          <a:prstGeom prst="rect">
            <a:avLst/>
          </a:prstGeom>
          <a:solidFill>
            <a:srgbClr val="7AB22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75644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een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5"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3"/>
            <a:ext cx="1223498" cy="1464870"/>
          </a:xfrm>
          <a:prstGeom prst="rect">
            <a:avLst/>
          </a:prstGeom>
          <a:noFill/>
          <a:effectLst>
            <a:outerShdw blurRad="50800" dist="38100" dir="2700000" algn="tl" rotWithShape="0">
              <a:prstClr val="black">
                <a:alpha val="40000"/>
              </a:prstClr>
            </a:outerShdw>
          </a:effectLst>
        </p:spPr>
      </p:pic>
      <p:sp>
        <p:nvSpPr>
          <p:cNvPr id="16" name="Text Placeholder 6"/>
          <p:cNvSpPr>
            <a:spLocks noGrp="1"/>
          </p:cNvSpPr>
          <p:nvPr>
            <p:ph type="body" sz="quarter" idx="11" hasCustomPrompt="1"/>
          </p:nvPr>
        </p:nvSpPr>
        <p:spPr>
          <a:xfrm>
            <a:off x="0" y="1759985"/>
            <a:ext cx="6012160" cy="772077"/>
          </a:xfrm>
          <a:prstGeom prst="rect">
            <a:avLst/>
          </a:prstGeom>
          <a:solidFill>
            <a:srgbClr val="7AB22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7AB22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7AB22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C09A0306-7E4D-4F13-8AAE-5040C1F24AC5}" type="datetime4">
              <a:rPr lang="nl-BE" smtClean="0"/>
              <a:t>9 maart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7AB22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2279644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een F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8192" y="-7012"/>
            <a:ext cx="1223498" cy="1464868"/>
          </a:xfrm>
          <a:prstGeom prst="rect">
            <a:avLst/>
          </a:prstGeom>
          <a:noFill/>
          <a:effectLst>
            <a:outerShdw blurRad="50800" dist="38100" dir="2700000" algn="tl" rotWithShape="0">
              <a:prstClr val="black">
                <a:alpha val="40000"/>
              </a:prstClr>
            </a:outerShdw>
          </a:effectLst>
        </p:spPr>
      </p:pic>
      <p:sp>
        <p:nvSpPr>
          <p:cNvPr id="15" name="Text Placeholder 6"/>
          <p:cNvSpPr>
            <a:spLocks noGrp="1"/>
          </p:cNvSpPr>
          <p:nvPr>
            <p:ph type="body" sz="quarter" idx="11" hasCustomPrompt="1"/>
          </p:nvPr>
        </p:nvSpPr>
        <p:spPr>
          <a:xfrm>
            <a:off x="0" y="1759985"/>
            <a:ext cx="6012160" cy="772077"/>
          </a:xfrm>
          <a:prstGeom prst="rect">
            <a:avLst/>
          </a:prstGeom>
          <a:solidFill>
            <a:srgbClr val="7AB228">
              <a:alpha val="82000"/>
            </a:srgbClr>
          </a:solidFill>
          <a:ln>
            <a:noFill/>
          </a:ln>
        </p:spPr>
        <p:txBody>
          <a:bodyPr lIns="180000" tIns="180000" rIns="180000" bIns="36000"/>
          <a:lstStyle>
            <a:lvl1pPr marL="0" indent="0">
              <a:spcBef>
                <a:spcPts val="0"/>
              </a:spcBef>
              <a:buNone/>
              <a:defRPr sz="2400" b="0" cap="none" baseline="0">
                <a:solidFill>
                  <a:srgbClr val="FFFFFF"/>
                </a:solidFill>
                <a:latin typeface="+mj-lt"/>
                <a:cs typeface="Trebuchet MS"/>
              </a:defRPr>
            </a:lvl1pPr>
          </a:lstStyle>
          <a:p>
            <a:pPr lvl="0"/>
            <a:r>
              <a:rPr lang="nl-BE" dirty="0" err="1"/>
              <a:t>Title</a:t>
            </a:r>
            <a:endParaRPr lang="nl-BE" dirty="0"/>
          </a:p>
        </p:txBody>
      </p:sp>
      <p:sp>
        <p:nvSpPr>
          <p:cNvPr id="18" name="Text Placeholder 6"/>
          <p:cNvSpPr>
            <a:spLocks noGrp="1"/>
          </p:cNvSpPr>
          <p:nvPr>
            <p:ph type="body" sz="quarter" idx="14" hasCustomPrompt="1"/>
          </p:nvPr>
        </p:nvSpPr>
        <p:spPr>
          <a:xfrm>
            <a:off x="0" y="2532062"/>
            <a:ext cx="6012160" cy="497434"/>
          </a:xfrm>
          <a:prstGeom prst="rect">
            <a:avLst/>
          </a:prstGeom>
          <a:solidFill>
            <a:srgbClr val="7AB228">
              <a:alpha val="82000"/>
            </a:srgbClr>
          </a:solidFill>
          <a:ln>
            <a:noFill/>
          </a:ln>
        </p:spPr>
        <p:txBody>
          <a:bodyPr lIns="180000" tIns="46800" rIns="180000" bIns="36000"/>
          <a:lstStyle>
            <a:lvl1pPr marL="0" indent="0">
              <a:spcBef>
                <a:spcPts val="0"/>
              </a:spcBef>
              <a:buNone/>
              <a:defRPr sz="1400" b="1" cap="none" baseline="0">
                <a:solidFill>
                  <a:srgbClr val="FFFFFF"/>
                </a:solidFill>
                <a:latin typeface="+mj-lt"/>
                <a:cs typeface="Trebuchet MS"/>
              </a:defRPr>
            </a:lvl1pPr>
          </a:lstStyle>
          <a:p>
            <a:pPr lvl="0"/>
            <a:r>
              <a:rPr lang="nl-BE" dirty="0" err="1"/>
              <a:t>Subtitle</a:t>
            </a:r>
            <a:endParaRPr lang="nl-BE" dirty="0"/>
          </a:p>
        </p:txBody>
      </p:sp>
      <p:sp>
        <p:nvSpPr>
          <p:cNvPr id="19" name="Text Placeholder 6"/>
          <p:cNvSpPr>
            <a:spLocks noGrp="1"/>
          </p:cNvSpPr>
          <p:nvPr>
            <p:ph type="body" sz="quarter" idx="16" hasCustomPrompt="1"/>
          </p:nvPr>
        </p:nvSpPr>
        <p:spPr>
          <a:xfrm>
            <a:off x="0" y="3254521"/>
            <a:ext cx="6012161" cy="415206"/>
          </a:xfrm>
          <a:prstGeom prst="rect">
            <a:avLst/>
          </a:prstGeom>
          <a:solidFill>
            <a:srgbClr val="7AB228">
              <a:alpha val="82000"/>
            </a:srgbClr>
          </a:solidFill>
          <a:ln>
            <a:noFill/>
          </a:ln>
        </p:spPr>
        <p:txBody>
          <a:bodyPr lIns="180000" tIns="0" rIns="180000" bIns="36000"/>
          <a:lstStyle>
            <a:lvl1pPr marL="0" indent="0">
              <a:spcBef>
                <a:spcPts val="0"/>
              </a:spcBef>
              <a:buNone/>
              <a:defRPr sz="1200" b="0" cap="none" baseline="0">
                <a:solidFill>
                  <a:srgbClr val="FFFFFF"/>
                </a:solidFill>
                <a:latin typeface="+mj-lt"/>
                <a:cs typeface="Trebuchet MS"/>
              </a:defRPr>
            </a:lvl1pPr>
          </a:lstStyle>
          <a:p>
            <a:pPr lvl="0"/>
            <a:fld id="{0307C146-871B-4037-82AA-29A900357F21}" type="datetime4">
              <a:rPr lang="fr-BE" smtClean="0"/>
              <a:t>9 mars 2015</a:t>
            </a:fld>
            <a:endParaRPr lang="nl-BE" dirty="0"/>
          </a:p>
        </p:txBody>
      </p:sp>
      <p:cxnSp>
        <p:nvCxnSpPr>
          <p:cNvPr id="20" name="Rechte verbindingslijn 19"/>
          <p:cNvCxnSpPr/>
          <p:nvPr userDrawn="1"/>
        </p:nvCxnSpPr>
        <p:spPr>
          <a:xfrm>
            <a:off x="277221" y="247017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21" name="Rechte verbindingslijn 20"/>
          <p:cNvCxnSpPr/>
          <p:nvPr userDrawn="1"/>
        </p:nvCxnSpPr>
        <p:spPr>
          <a:xfrm>
            <a:off x="277221" y="2925714"/>
            <a:ext cx="873326" cy="0"/>
          </a:xfrm>
          <a:prstGeom prst="line">
            <a:avLst/>
          </a:prstGeom>
          <a:ln w="9525"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22" name="Text Placeholder 6"/>
          <p:cNvSpPr>
            <a:spLocks noGrp="1"/>
          </p:cNvSpPr>
          <p:nvPr>
            <p:ph type="body" sz="quarter" idx="15" hasCustomPrompt="1"/>
          </p:nvPr>
        </p:nvSpPr>
        <p:spPr>
          <a:xfrm>
            <a:off x="0" y="3029496"/>
            <a:ext cx="6012160" cy="225025"/>
          </a:xfrm>
          <a:prstGeom prst="rect">
            <a:avLst/>
          </a:prstGeom>
          <a:solidFill>
            <a:srgbClr val="7AB228">
              <a:alpha val="82000"/>
            </a:srgbClr>
          </a:solidFill>
          <a:ln>
            <a:noFill/>
          </a:ln>
        </p:spPr>
        <p:txBody>
          <a:bodyPr lIns="180000" tIns="0" rIns="180000" bIns="36000"/>
          <a:lstStyle>
            <a:lvl1pPr marL="0" indent="0">
              <a:spcBef>
                <a:spcPts val="0"/>
              </a:spcBef>
              <a:buNone/>
              <a:defRPr sz="1300" b="1" cap="all" baseline="0">
                <a:solidFill>
                  <a:srgbClr val="FFFFFF"/>
                </a:solidFill>
                <a:latin typeface="+mj-lt"/>
                <a:cs typeface="Trebuchet MS"/>
              </a:defRPr>
            </a:lvl1pPr>
          </a:lstStyle>
          <a:p>
            <a:pPr lvl="0"/>
            <a:r>
              <a:rPr lang="nl-BE" dirty="0"/>
              <a:t>[Name], [</a:t>
            </a:r>
            <a:r>
              <a:rPr lang="nl-BE" dirty="0" err="1"/>
              <a:t>Function</a:t>
            </a:r>
            <a:r>
              <a:rPr lang="nl-BE" dirty="0"/>
              <a:t>]</a:t>
            </a:r>
          </a:p>
        </p:txBody>
      </p:sp>
    </p:spTree>
    <p:extLst>
      <p:ext uri="{BB962C8B-B14F-4D97-AF65-F5344CB8AC3E}">
        <p14:creationId xmlns:p14="http://schemas.microsoft.com/office/powerpoint/2010/main" val="4249312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40000" y="-1"/>
            <a:ext cx="7179807" cy="729675"/>
          </a:xfrm>
          <a:prstGeom prst="rect">
            <a:avLst/>
          </a:prstGeom>
        </p:spPr>
        <p:txBody>
          <a:bodyPr vert="horz" lIns="0" tIns="0" rIns="0" bIns="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440000" y="1016520"/>
            <a:ext cx="7179807" cy="3519194"/>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17460"/>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689" r:id="rId17"/>
    <p:sldLayoutId id="2147483980" r:id="rId18"/>
    <p:sldLayoutId id="2147483690" r:id="rId19"/>
    <p:sldLayoutId id="2147483696" r:id="rId20"/>
    <p:sldLayoutId id="2147483979" r:id="rId21"/>
    <p:sldLayoutId id="2147483698" r:id="rId22"/>
    <p:sldLayoutId id="2147483692" r:id="rId23"/>
    <p:sldLayoutId id="2147483694" r:id="rId24"/>
    <p:sldLayoutId id="2147483976" r:id="rId25"/>
    <p:sldLayoutId id="2147483977" r:id="rId26"/>
    <p:sldLayoutId id="2147483978" r:id="rId27"/>
    <p:sldLayoutId id="2147483997" r:id="rId28"/>
    <p:sldLayoutId id="2147483998" r:id="rId29"/>
    <p:sldLayoutId id="2147483999" r:id="rId30"/>
    <p:sldLayoutId id="2147484000" r:id="rId31"/>
    <p:sldLayoutId id="2147484003" r:id="rId32"/>
    <p:sldLayoutId id="2147484004" r:id="rId33"/>
    <p:sldLayoutId id="2147484005" r:id="rId34"/>
  </p:sldLayoutIdLst>
  <p:hf sldNum="0" hdr="0"/>
  <p:txStyles>
    <p:titleStyle>
      <a:lvl1pPr algn="l" defTabSz="457200" rtl="0" eaLnBrk="1" latinLnBrk="0" hangingPunct="1">
        <a:lnSpc>
          <a:spcPct val="90000"/>
        </a:lnSpc>
        <a:spcBef>
          <a:spcPts val="0"/>
        </a:spcBef>
        <a:buNone/>
        <a:defRPr sz="2700" b="1" i="0" kern="1200" spc="-100" baseline="0">
          <a:solidFill>
            <a:schemeClr val="bg2"/>
          </a:solidFill>
          <a:latin typeface="Calibri" panose="020F0502020204030204" pitchFamily="34" charset="0"/>
          <a:ea typeface="+mj-ea"/>
          <a:cs typeface="Calibri" panose="020F0502020204030204" pitchFamily="34" charset="0"/>
        </a:defRPr>
      </a:lvl1pPr>
    </p:titleStyle>
    <p:bodyStyle>
      <a:lvl1pPr marL="228600" indent="-228600" algn="l" defTabSz="457200" rtl="0" eaLnBrk="1" latinLnBrk="0" hangingPunct="1">
        <a:spcBef>
          <a:spcPct val="20000"/>
        </a:spcBef>
        <a:buClr>
          <a:schemeClr val="accent2"/>
        </a:buClr>
        <a:buFont typeface="Arial"/>
        <a:buChar char="•"/>
        <a:defRPr sz="2200" b="0" i="0" kern="1200" spc="-60" baseline="0">
          <a:solidFill>
            <a:schemeClr val="bg2"/>
          </a:solidFill>
          <a:latin typeface="Calibri" panose="020F0502020204030204" pitchFamily="34" charset="0"/>
          <a:ea typeface="+mn-ea"/>
          <a:cs typeface="Calibri" panose="020F0502020204030204" pitchFamily="34" charset="0"/>
        </a:defRPr>
      </a:lvl1pPr>
      <a:lvl2pPr marL="511175" indent="-282575"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2pPr>
      <a:lvl3pPr marL="741363" indent="-230188"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3pPr>
      <a:lvl4pPr marL="1031875" indent="-290513"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4pPr>
      <a:lvl5pPr marL="1314450" indent="-282575" algn="l" defTabSz="457200" rtl="0" eaLnBrk="1" latinLnBrk="0" hangingPunct="1">
        <a:spcBef>
          <a:spcPct val="20000"/>
        </a:spcBef>
        <a:buClr>
          <a:schemeClr val="accent2"/>
        </a:buClr>
        <a:buFont typeface="Arial"/>
        <a:buChar char="»"/>
        <a:defRPr sz="1800" b="0" i="0" kern="1200" spc="-20" baseline="0">
          <a:solidFill>
            <a:schemeClr val="bg2"/>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7.xml"/><Relationship Id="rId1" Type="http://schemas.openxmlformats.org/officeDocument/2006/relationships/slideLayout" Target="../slideLayouts/slideLayout1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8.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microsoft.com/office/2007/relationships/hdphoto" Target="../media/hdphoto1.wdp"/><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cid:image002.jpg@01CD91F3.839430E0"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0.xml"/></Relationships>
</file>

<file path=ppt/slides/_rels/slide9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9.xml"/><Relationship Id="rId1" Type="http://schemas.openxmlformats.org/officeDocument/2006/relationships/slideLayout" Target="../slideLayouts/slideLayout20.xml"/><Relationship Id="rId5" Type="http://schemas.openxmlformats.org/officeDocument/2006/relationships/image" Target="../media/image73.png"/><Relationship Id="rId4" Type="http://schemas.openxmlformats.org/officeDocument/2006/relationships/hyperlink" Target="http://martinfowler.com/refactoring/catalog/index.html" TargetMode="External"/></Relationships>
</file>

<file path=ppt/slides/_rels/slide9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p:txBody>
          <a:bodyPr/>
          <a:lstStyle/>
          <a:p>
            <a:r>
              <a:rPr lang="nl-BE" dirty="0"/>
              <a:t>Agile Software Engineering</a:t>
            </a:r>
          </a:p>
        </p:txBody>
      </p:sp>
      <p:sp>
        <p:nvSpPr>
          <p:cNvPr id="12" name="Text Placeholder 11"/>
          <p:cNvSpPr>
            <a:spLocks noGrp="1"/>
          </p:cNvSpPr>
          <p:nvPr>
            <p:ph type="body" sz="quarter" idx="14"/>
          </p:nvPr>
        </p:nvSpPr>
        <p:spPr/>
        <p:txBody>
          <a:bodyPr/>
          <a:lstStyle/>
          <a:p>
            <a:r>
              <a:rPr lang="nl-BE" dirty="0"/>
              <a:t>.Net</a:t>
            </a:r>
          </a:p>
        </p:txBody>
      </p:sp>
      <p:sp>
        <p:nvSpPr>
          <p:cNvPr id="14" name="Text Placeholder 13"/>
          <p:cNvSpPr>
            <a:spLocks noGrp="1"/>
          </p:cNvSpPr>
          <p:nvPr>
            <p:ph type="body" sz="quarter" idx="16"/>
          </p:nvPr>
        </p:nvSpPr>
        <p:spPr/>
        <p:txBody>
          <a:bodyPr/>
          <a:lstStyle/>
          <a:p>
            <a:r>
              <a:rPr lang="nl-BE" dirty="0"/>
              <a:t>20 - 21 </a:t>
            </a:r>
            <a:r>
              <a:rPr lang="nl-BE" dirty="0" err="1"/>
              <a:t>March</a:t>
            </a:r>
            <a:r>
              <a:rPr lang="nl-BE" dirty="0"/>
              <a:t> 2017</a:t>
            </a:r>
          </a:p>
        </p:txBody>
      </p:sp>
      <p:sp>
        <p:nvSpPr>
          <p:cNvPr id="13" name="Text Placeholder 12"/>
          <p:cNvSpPr>
            <a:spLocks noGrp="1"/>
          </p:cNvSpPr>
          <p:nvPr>
            <p:ph type="body" sz="quarter" idx="15"/>
          </p:nvPr>
        </p:nvSpPr>
        <p:spPr/>
        <p:txBody>
          <a:bodyPr>
            <a:normAutofit lnSpcReduction="10000"/>
          </a:bodyPr>
          <a:lstStyle/>
          <a:p>
            <a:r>
              <a:rPr lang="nl-BE" dirty="0"/>
              <a:t>Jan Sabbe, Ronald </a:t>
            </a:r>
            <a:r>
              <a:rPr lang="nl-BE" dirty="0" err="1"/>
              <a:t>Dehuysser</a:t>
            </a:r>
            <a:endParaRPr lang="nl-BE" dirty="0"/>
          </a:p>
        </p:txBody>
      </p:sp>
    </p:spTree>
    <p:extLst>
      <p:ext uri="{BB962C8B-B14F-4D97-AF65-F5344CB8AC3E}">
        <p14:creationId xmlns:p14="http://schemas.microsoft.com/office/powerpoint/2010/main" val="2506734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1929912" y="1211196"/>
            <a:ext cx="1993656" cy="3294460"/>
            <a:chOff x="272480" y="1556792"/>
            <a:chExt cx="2880345" cy="2520280"/>
          </a:xfrm>
        </p:grpSpPr>
        <p:sp>
          <p:nvSpPr>
            <p:cNvPr id="15" name="Rectangle 14"/>
            <p:cNvSpPr/>
            <p:nvPr/>
          </p:nvSpPr>
          <p:spPr>
            <a:xfrm>
              <a:off x="272480" y="1556792"/>
              <a:ext cx="2880345"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29702" name="TextBox 3"/>
            <p:cNvSpPr txBox="1">
              <a:spLocks noChangeArrowheads="1"/>
            </p:cNvSpPr>
            <p:nvPr/>
          </p:nvSpPr>
          <p:spPr bwMode="auto">
            <a:xfrm>
              <a:off x="920552" y="2276872"/>
              <a:ext cx="1137593" cy="706353"/>
            </a:xfrm>
            <a:prstGeom prst="rect">
              <a:avLst/>
            </a:prstGeom>
            <a:noFill/>
            <a:ln w="9525">
              <a:noFill/>
              <a:miter lim="800000"/>
              <a:headEnd/>
              <a:tailEnd/>
            </a:ln>
          </p:spPr>
          <p:txBody>
            <a:bodyPr wrap="none">
              <a:spAutoFit/>
            </a:bodyPr>
            <a:lstStyle/>
            <a:p>
              <a:pPr>
                <a:buFontTx/>
                <a:buChar char="-"/>
              </a:pPr>
              <a:r>
                <a:rPr lang="nl-BE" sz="1350"/>
                <a:t>balance</a:t>
              </a:r>
            </a:p>
            <a:p>
              <a:pPr>
                <a:buFontTx/>
                <a:buChar char="-"/>
              </a:pPr>
              <a:r>
                <a:rPr lang="nl-BE" sz="1350"/>
                <a:t>owner</a:t>
              </a:r>
            </a:p>
            <a:p>
              <a:pPr>
                <a:buFontTx/>
                <a:buChar char="-"/>
              </a:pPr>
              <a:r>
                <a:rPr lang="nl-BE" sz="1350"/>
                <a:t>cards</a:t>
              </a:r>
            </a:p>
            <a:p>
              <a:pPr>
                <a:buFontTx/>
                <a:buChar char="-"/>
              </a:pPr>
              <a:r>
                <a:rPr lang="nl-BE" sz="1350"/>
                <a:t>type</a:t>
              </a:r>
            </a:p>
          </p:txBody>
        </p:sp>
        <p:sp>
          <p:nvSpPr>
            <p:cNvPr id="29703" name="TextBox 4"/>
            <p:cNvSpPr txBox="1">
              <a:spLocks noChangeArrowheads="1"/>
            </p:cNvSpPr>
            <p:nvPr/>
          </p:nvSpPr>
          <p:spPr bwMode="auto">
            <a:xfrm>
              <a:off x="848544" y="1700808"/>
              <a:ext cx="2016224" cy="229564"/>
            </a:xfrm>
            <a:prstGeom prst="rect">
              <a:avLst/>
            </a:prstGeom>
            <a:noFill/>
            <a:ln w="9525">
              <a:noFill/>
              <a:miter lim="800000"/>
              <a:headEnd/>
              <a:tailEnd/>
            </a:ln>
          </p:spPr>
          <p:txBody>
            <a:bodyPr>
              <a:spAutoFit/>
            </a:bodyPr>
            <a:lstStyle/>
            <a:p>
              <a:r>
                <a:rPr lang="nl-BE" sz="1350"/>
                <a:t>Account</a:t>
              </a:r>
            </a:p>
          </p:txBody>
        </p:sp>
        <p:cxnSp>
          <p:nvCxnSpPr>
            <p:cNvPr id="18" name="Straight Connector 17"/>
            <p:cNvCxnSpPr/>
            <p:nvPr/>
          </p:nvCxnSpPr>
          <p:spPr>
            <a:xfrm>
              <a:off x="272480" y="2204396"/>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3157129"/>
              <a:ext cx="28803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706" name="TextBox 8"/>
            <p:cNvSpPr txBox="1">
              <a:spLocks noChangeArrowheads="1"/>
            </p:cNvSpPr>
            <p:nvPr/>
          </p:nvSpPr>
          <p:spPr bwMode="auto">
            <a:xfrm>
              <a:off x="415956" y="3156970"/>
              <a:ext cx="2376755" cy="229564"/>
            </a:xfrm>
            <a:prstGeom prst="rect">
              <a:avLst/>
            </a:prstGeom>
            <a:noFill/>
            <a:ln w="9525">
              <a:noFill/>
              <a:miter lim="800000"/>
              <a:headEnd/>
              <a:tailEnd/>
            </a:ln>
          </p:spPr>
          <p:txBody>
            <a:bodyPr>
              <a:spAutoFit/>
            </a:bodyPr>
            <a:lstStyle/>
            <a:p>
              <a:r>
                <a:rPr lang="nl-BE" sz="1350"/>
                <a:t>deposit(amount)</a:t>
              </a:r>
            </a:p>
          </p:txBody>
        </p:sp>
        <p:sp>
          <p:nvSpPr>
            <p:cNvPr id="29707" name="TextBox 9"/>
            <p:cNvSpPr txBox="1">
              <a:spLocks noChangeArrowheads="1"/>
            </p:cNvSpPr>
            <p:nvPr/>
          </p:nvSpPr>
          <p:spPr bwMode="auto">
            <a:xfrm>
              <a:off x="343933" y="3396997"/>
              <a:ext cx="2592829" cy="229564"/>
            </a:xfrm>
            <a:prstGeom prst="rect">
              <a:avLst/>
            </a:prstGeom>
            <a:noFill/>
            <a:ln w="9525">
              <a:noFill/>
              <a:miter lim="800000"/>
              <a:headEnd/>
              <a:tailEnd/>
            </a:ln>
          </p:spPr>
          <p:txBody>
            <a:bodyPr>
              <a:spAutoFit/>
            </a:bodyPr>
            <a:lstStyle/>
            <a:p>
              <a:r>
                <a:rPr lang="nl-BE" sz="1350"/>
                <a:t>withdraw(amount)</a:t>
              </a:r>
            </a:p>
          </p:txBody>
        </p:sp>
      </p:grpSp>
      <p:sp>
        <p:nvSpPr>
          <p:cNvPr id="12" name="&quot;No&quot; Symbol 11"/>
          <p:cNvSpPr/>
          <p:nvPr/>
        </p:nvSpPr>
        <p:spPr>
          <a:xfrm>
            <a:off x="2128838" y="2399438"/>
            <a:ext cx="1246310" cy="1134666"/>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solidFill>
                <a:schemeClr val="tx1"/>
              </a:solidFill>
            </a:endParaRPr>
          </a:p>
        </p:txBody>
      </p:sp>
      <p:sp>
        <p:nvSpPr>
          <p:cNvPr id="14" name="Rectangle 2"/>
          <p:cNvSpPr txBox="1">
            <a:spLocks noChangeArrowheads="1"/>
          </p:cNvSpPr>
          <p:nvPr/>
        </p:nvSpPr>
        <p:spPr>
          <a:xfrm>
            <a:off x="3874111" y="2453017"/>
            <a:ext cx="3829050" cy="1127522"/>
          </a:xfrm>
          <a:prstGeom prst="rect">
            <a:avLst/>
          </a:prstGeom>
        </p:spPr>
        <p:txBody>
          <a:bodyPr/>
          <a:lstStyle/>
          <a:p>
            <a:pPr algn="ctr">
              <a:defRPr/>
            </a:pPr>
            <a:r>
              <a:rPr lang="en-GB" sz="4050" dirty="0">
                <a:latin typeface="+mj-lt"/>
                <a:ea typeface="+mj-ea"/>
                <a:cs typeface="+mj-cs"/>
              </a:rPr>
              <a:t>Not required</a:t>
            </a:r>
            <a:endParaRPr lang="nl-NL" sz="4050" dirty="0">
              <a:latin typeface="+mj-lt"/>
              <a:ea typeface="+mj-ea"/>
              <a:cs typeface="+mj-cs"/>
            </a:endParaRPr>
          </a:p>
        </p:txBody>
      </p:sp>
      <p:sp>
        <p:nvSpPr>
          <p:cNvPr id="13" name="Title 3"/>
          <p:cNvSpPr>
            <a:spLocks noGrp="1"/>
          </p:cNvSpPr>
          <p:nvPr>
            <p:ph type="title"/>
          </p:nvPr>
        </p:nvSpPr>
        <p:spPr>
          <a:xfrm>
            <a:off x="2223000" y="393699"/>
            <a:ext cx="5400000" cy="669529"/>
          </a:xfrm>
        </p:spPr>
        <p:txBody>
          <a:bodyPr/>
          <a:lstStyle/>
          <a:p>
            <a:r>
              <a:rPr lang="nl-BE" dirty="0"/>
              <a:t>Example</a:t>
            </a:r>
          </a:p>
        </p:txBody>
      </p:sp>
    </p:spTree>
    <p:extLst>
      <p:ext uri="{BB962C8B-B14F-4D97-AF65-F5344CB8AC3E}">
        <p14:creationId xmlns:p14="http://schemas.microsoft.com/office/powerpoint/2010/main" val="812723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5" name="Rectangle 4"/>
          <p:cNvSpPr/>
          <p:nvPr/>
        </p:nvSpPr>
        <p:spPr>
          <a:xfrm>
            <a:off x="1763688" y="1203598"/>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21199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6" name="Rectangle 5"/>
          <p:cNvSpPr/>
          <p:nvPr/>
        </p:nvSpPr>
        <p:spPr>
          <a:xfrm>
            <a:off x="1835696" y="2715766"/>
            <a:ext cx="511256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030816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339502"/>
            <a:ext cx="8262664" cy="4401205"/>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static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readonly</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DEFAULT_NAME = </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Cegeka</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 = </a:t>
            </a:r>
            <a:r>
              <a:rPr lang="nl-BE" sz="1400" dirty="0">
                <a:solidFill>
                  <a:srgbClr val="001080"/>
                </a:solidFill>
                <a:latin typeface="Consolas" panose="020B0609020204030204" pitchFamily="49" charset="0"/>
              </a:rPr>
              <a:t>DEFAULT_NAME</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Build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SupplierBuilderForTests</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WithName</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AF00DB"/>
                </a:solidFill>
                <a:latin typeface="Consolas" panose="020B0609020204030204" pitchFamily="49" charset="0"/>
              </a:rPr>
              <a:t>return</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this</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VacancyBuilderForTests</a:t>
            </a:r>
            <a:r>
              <a:rPr lang="nl-BE" sz="1400" dirty="0">
                <a:solidFill>
                  <a:srgbClr val="267F99"/>
                </a:solidFill>
                <a:latin typeface="Consolas" panose="020B0609020204030204" pitchFamily="49" charset="0"/>
              </a:rPr>
              <a:t> </a:t>
            </a:r>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5" name="Rectangle 4"/>
          <p:cNvSpPr/>
          <p:nvPr/>
        </p:nvSpPr>
        <p:spPr>
          <a:xfrm>
            <a:off x="1835697" y="1635646"/>
            <a:ext cx="2376264"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120003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600" y="1275606"/>
            <a:ext cx="8262664" cy="3416320"/>
          </a:xfrm>
          <a:prstGeom prst="rect">
            <a:avLst/>
          </a:prstGeom>
        </p:spPr>
        <p:txBody>
          <a:bodyPr wrap="square">
            <a:spAutoFit/>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SupplierBuilderForTests</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Build</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SupplierBuilderForTests</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IsFast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deliveryTime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TimeSpan</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FromDays</a:t>
            </a:r>
            <a:r>
              <a:rPr lang="nl-BE" sz="1200" dirty="0">
                <a:solidFill>
                  <a:srgbClr val="000000"/>
                </a:solidFill>
                <a:latin typeface="Consolas" panose="020B0609020204030204" pitchFamily="49" charset="0"/>
              </a:rPr>
              <a:t>(</a:t>
            </a:r>
            <a:r>
              <a:rPr lang="nl-BE" sz="1200" dirty="0">
                <a:solidFill>
                  <a:srgbClr val="09885A"/>
                </a:solidFill>
                <a:latin typeface="Consolas" panose="020B0609020204030204" pitchFamily="49" charset="0"/>
              </a:rPr>
              <a:t>4</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AF00DB"/>
                </a:solidFill>
                <a:latin typeface="Consolas" panose="020B0609020204030204" pitchFamily="49" charset="0"/>
              </a:rPr>
              <a:t>return</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SupplierBuilderForTests</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Unreliable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status</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Reliability</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Unreliable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err="1">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numberOfRetries</a:t>
            </a:r>
            <a:r>
              <a:rPr lang="nl-BE" sz="1200" dirty="0">
                <a:solidFill>
                  <a:srgbClr val="000000"/>
                </a:solidFill>
                <a:latin typeface="Consolas" panose="020B0609020204030204" pitchFamily="49" charset="0"/>
              </a:rPr>
              <a:t> = </a:t>
            </a:r>
            <a:r>
              <a:rPr lang="nl-BE" sz="1200" dirty="0">
                <a:solidFill>
                  <a:srgbClr val="09885A"/>
                </a:solidFill>
                <a:latin typeface="Consolas" panose="020B0609020204030204" pitchFamily="49" charset="0"/>
              </a:rPr>
              <a:t>7</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AF00DB"/>
                </a:solidFill>
                <a:latin typeface="Consolas" panose="020B0609020204030204" pitchFamily="49" charset="0"/>
              </a:rPr>
              <a:t>return</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this</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
        <p:nvSpPr>
          <p:cNvPr id="3" name="Rectangle 2"/>
          <p:cNvSpPr/>
          <p:nvPr/>
        </p:nvSpPr>
        <p:spPr>
          <a:xfrm>
            <a:off x="1331640" y="2231886"/>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4" name="Rectangle 3"/>
          <p:cNvSpPr/>
          <p:nvPr/>
        </p:nvSpPr>
        <p:spPr>
          <a:xfrm>
            <a:off x="1331640" y="3288754"/>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6" name="Title 5"/>
          <p:cNvSpPr>
            <a:spLocks noGrp="1"/>
          </p:cNvSpPr>
          <p:nvPr>
            <p:ph type="title"/>
          </p:nvPr>
        </p:nvSpPr>
        <p:spPr/>
        <p:txBody>
          <a:bodyPr/>
          <a:lstStyle/>
          <a:p>
            <a:r>
              <a:rPr lang="nl-BE" dirty="0" err="1"/>
              <a:t>Add</a:t>
            </a:r>
            <a:r>
              <a:rPr lang="nl-BE" dirty="0"/>
              <a:t> common business cases</a:t>
            </a:r>
          </a:p>
        </p:txBody>
      </p:sp>
    </p:spTree>
    <p:extLst>
      <p:ext uri="{BB962C8B-B14F-4D97-AF65-F5344CB8AC3E}">
        <p14:creationId xmlns:p14="http://schemas.microsoft.com/office/powerpoint/2010/main" val="1342476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a:srcRect/>
          <a:stretch>
            <a:fillRect/>
          </a:stretch>
        </p:blipFill>
        <p:spPr/>
      </p:pic>
      <p:sp>
        <p:nvSpPr>
          <p:cNvPr id="3" name="Text Placeholder 2"/>
          <p:cNvSpPr>
            <a:spLocks noGrp="1"/>
          </p:cNvSpPr>
          <p:nvPr>
            <p:ph type="body" sz="quarter" idx="11"/>
          </p:nvPr>
        </p:nvSpPr>
        <p:spPr/>
        <p:txBody>
          <a:bodyPr/>
          <a:lstStyle/>
          <a:p>
            <a:r>
              <a:rPr lang="nl-BE" dirty="0"/>
              <a:t>lab</a:t>
            </a:r>
          </a:p>
        </p:txBody>
      </p:sp>
    </p:spTree>
    <p:extLst>
      <p:ext uri="{BB962C8B-B14F-4D97-AF65-F5344CB8AC3E}">
        <p14:creationId xmlns:p14="http://schemas.microsoft.com/office/powerpoint/2010/main" val="1300669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1314450" y="342900"/>
            <a:ext cx="6172200" cy="857250"/>
          </a:xfrm>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nl-BE" dirty="0"/>
              <a:t>Learn more - books</a:t>
            </a:r>
          </a:p>
        </p:txBody>
      </p:sp>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63688" y="897564"/>
            <a:ext cx="1515631" cy="1944216"/>
          </a:xfrm>
          <a:prstGeom prst="rect">
            <a:avLst/>
          </a:prstGeom>
        </p:spPr>
      </p:pic>
      <p:pic>
        <p:nvPicPr>
          <p:cNvPr id="3" name="Picture 2"/>
          <p:cNvPicPr>
            <a:picLocks noChangeAspect="1"/>
          </p:cNvPicPr>
          <p:nvPr/>
        </p:nvPicPr>
        <p:blipFill>
          <a:blip r:embed="rId4"/>
          <a:stretch>
            <a:fillRect/>
          </a:stretch>
        </p:blipFill>
        <p:spPr>
          <a:xfrm>
            <a:off x="4031941" y="897564"/>
            <a:ext cx="1462733" cy="1944216"/>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30162" y="897564"/>
            <a:ext cx="1481035" cy="1944216"/>
          </a:xfrm>
          <a:prstGeom prst="rect">
            <a:avLst/>
          </a:prstGeom>
        </p:spPr>
      </p:pic>
      <p:pic>
        <p:nvPicPr>
          <p:cNvPr id="5" name="Picture 4"/>
          <p:cNvPicPr>
            <a:picLocks noChangeAspect="1"/>
          </p:cNvPicPr>
          <p:nvPr/>
        </p:nvPicPr>
        <p:blipFill>
          <a:blip r:embed="rId6"/>
          <a:stretch>
            <a:fillRect/>
          </a:stretch>
        </p:blipFill>
        <p:spPr>
          <a:xfrm>
            <a:off x="3005826" y="2949792"/>
            <a:ext cx="1546287" cy="2003495"/>
          </a:xfrm>
          <a:prstGeom prst="rect">
            <a:avLst/>
          </a:prstGeom>
        </p:spPr>
      </p:pic>
      <p:pic>
        <p:nvPicPr>
          <p:cNvPr id="6" name="Picture 5"/>
          <p:cNvPicPr>
            <a:picLocks noChangeAspect="1"/>
          </p:cNvPicPr>
          <p:nvPr/>
        </p:nvPicPr>
        <p:blipFill>
          <a:blip r:embed="rId7"/>
          <a:stretch>
            <a:fillRect/>
          </a:stretch>
        </p:blipFill>
        <p:spPr>
          <a:xfrm>
            <a:off x="4734018" y="2949792"/>
            <a:ext cx="1478862" cy="1962336"/>
          </a:xfrm>
          <a:prstGeom prst="rect">
            <a:avLst/>
          </a:prstGeom>
        </p:spPr>
      </p:pic>
      <p:pic>
        <p:nvPicPr>
          <p:cNvPr id="7" name="Picture 6"/>
          <p:cNvPicPr>
            <a:picLocks noChangeAspect="1"/>
          </p:cNvPicPr>
          <p:nvPr/>
        </p:nvPicPr>
        <p:blipFill>
          <a:blip r:embed="rId8"/>
          <a:stretch>
            <a:fillRect/>
          </a:stretch>
        </p:blipFill>
        <p:spPr>
          <a:xfrm>
            <a:off x="6408204" y="2949792"/>
            <a:ext cx="1454274" cy="1924116"/>
          </a:xfrm>
          <a:prstGeom prst="rect">
            <a:avLst/>
          </a:prstGeom>
        </p:spPr>
      </p:pic>
      <p:pic>
        <p:nvPicPr>
          <p:cNvPr id="8" name="Picture 7"/>
          <p:cNvPicPr>
            <a:picLocks noChangeAspect="1"/>
          </p:cNvPicPr>
          <p:nvPr/>
        </p:nvPicPr>
        <p:blipFill>
          <a:blip r:embed="rId9"/>
          <a:stretch>
            <a:fillRect/>
          </a:stretch>
        </p:blipFill>
        <p:spPr>
          <a:xfrm>
            <a:off x="1355678" y="2949792"/>
            <a:ext cx="1483751" cy="2053512"/>
          </a:xfrm>
          <a:prstGeom prst="rect">
            <a:avLst/>
          </a:prstGeom>
        </p:spPr>
      </p:pic>
    </p:spTree>
    <p:extLst>
      <p:ext uri="{BB962C8B-B14F-4D97-AF65-F5344CB8AC3E}">
        <p14:creationId xmlns:p14="http://schemas.microsoft.com/office/powerpoint/2010/main" val="15567984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xfrm>
            <a:off x="1314450" y="342900"/>
            <a:ext cx="6172200" cy="857250"/>
          </a:xfrm>
          <a:noFill/>
          <a:ln>
            <a:miter lim="800000"/>
            <a:headEnd/>
            <a:tailEnd/>
          </a:ln>
        </p:spPr>
        <p:txBody>
          <a:bodyPr vert="horz" wrap="square" lIns="68580" tIns="34290" rIns="68580" bIns="34290" numCol="1" rtlCol="0" anchor="t" anchorCtr="0" compatLnSpc="1">
            <a:prstTxWarp prst="textNoShape">
              <a:avLst/>
            </a:prstTxWarp>
            <a:normAutofit/>
          </a:bodyPr>
          <a:lstStyle/>
          <a:p>
            <a:pPr eaLnBrk="1" hangingPunct="1"/>
            <a:r>
              <a:rPr lang="nl-BE" dirty="0"/>
              <a:t>Learn more - others</a:t>
            </a:r>
          </a:p>
        </p:txBody>
      </p:sp>
      <p:pic>
        <p:nvPicPr>
          <p:cNvPr id="9" name="Picture 8"/>
          <p:cNvPicPr>
            <a:picLocks noChangeAspect="1"/>
          </p:cNvPicPr>
          <p:nvPr/>
        </p:nvPicPr>
        <p:blipFill>
          <a:blip r:embed="rId3"/>
          <a:stretch>
            <a:fillRect/>
          </a:stretch>
        </p:blipFill>
        <p:spPr>
          <a:xfrm>
            <a:off x="1547664" y="1113588"/>
            <a:ext cx="2025456" cy="1374744"/>
          </a:xfrm>
          <a:prstGeom prst="rect">
            <a:avLst/>
          </a:prstGeom>
        </p:spPr>
      </p:pic>
      <p:pic>
        <p:nvPicPr>
          <p:cNvPr id="10" name="Picture 9"/>
          <p:cNvPicPr>
            <a:picLocks noChangeAspect="1"/>
          </p:cNvPicPr>
          <p:nvPr/>
        </p:nvPicPr>
        <p:blipFill>
          <a:blip r:embed="rId4"/>
          <a:stretch>
            <a:fillRect/>
          </a:stretch>
        </p:blipFill>
        <p:spPr>
          <a:xfrm>
            <a:off x="3977934" y="2895787"/>
            <a:ext cx="3645024" cy="1349690"/>
          </a:xfrm>
          <a:prstGeom prst="rect">
            <a:avLst/>
          </a:prstGeom>
        </p:spPr>
      </p:pic>
      <p:sp>
        <p:nvSpPr>
          <p:cNvPr id="11" name="TextBox 10"/>
          <p:cNvSpPr txBox="1"/>
          <p:nvPr/>
        </p:nvSpPr>
        <p:spPr>
          <a:xfrm>
            <a:off x="1709682" y="4191931"/>
            <a:ext cx="1707006" cy="507831"/>
          </a:xfrm>
          <a:prstGeom prst="rect">
            <a:avLst/>
          </a:prstGeom>
          <a:noFill/>
        </p:spPr>
        <p:txBody>
          <a:bodyPr wrap="none" rtlCol="0">
            <a:spAutoFit/>
          </a:bodyPr>
          <a:lstStyle/>
          <a:p>
            <a:r>
              <a:rPr lang="en-US" sz="2700" dirty="0"/>
              <a:t>Code katas</a:t>
            </a:r>
          </a:p>
        </p:txBody>
      </p:sp>
      <p:pic>
        <p:nvPicPr>
          <p:cNvPr id="12" name="Picture 11"/>
          <p:cNvPicPr>
            <a:picLocks noChangeAspect="1"/>
          </p:cNvPicPr>
          <p:nvPr/>
        </p:nvPicPr>
        <p:blipFill>
          <a:blip r:embed="rId5"/>
          <a:stretch>
            <a:fillRect/>
          </a:stretch>
        </p:blipFill>
        <p:spPr>
          <a:xfrm>
            <a:off x="5922150" y="843558"/>
            <a:ext cx="1691675" cy="1698966"/>
          </a:xfrm>
          <a:prstGeom prst="rect">
            <a:avLst/>
          </a:prstGeom>
        </p:spPr>
      </p:pic>
      <p:pic>
        <p:nvPicPr>
          <p:cNvPr id="13" name="Picture 12"/>
          <p:cNvPicPr>
            <a:picLocks noChangeAspect="1"/>
          </p:cNvPicPr>
          <p:nvPr/>
        </p:nvPicPr>
        <p:blipFill>
          <a:blip r:embed="rId6"/>
          <a:stretch>
            <a:fillRect/>
          </a:stretch>
        </p:blipFill>
        <p:spPr>
          <a:xfrm>
            <a:off x="1871700" y="2787774"/>
            <a:ext cx="1451541" cy="1456581"/>
          </a:xfrm>
          <a:prstGeom prst="rect">
            <a:avLst/>
          </a:prstGeom>
        </p:spPr>
      </p:pic>
    </p:spTree>
    <p:extLst>
      <p:ext uri="{BB962C8B-B14F-4D97-AF65-F5344CB8AC3E}">
        <p14:creationId xmlns:p14="http://schemas.microsoft.com/office/powerpoint/2010/main" val="179505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3"/>
          <a:srcRect t="7813" b="7813"/>
          <a:stretch>
            <a:fillRect/>
          </a:stretch>
        </p:blipFill>
        <p:spPr/>
      </p:pic>
      <p:sp>
        <p:nvSpPr>
          <p:cNvPr id="11" name="Text Placeholder 10"/>
          <p:cNvSpPr>
            <a:spLocks noGrp="1"/>
          </p:cNvSpPr>
          <p:nvPr>
            <p:ph type="body" sz="quarter" idx="11"/>
          </p:nvPr>
        </p:nvSpPr>
        <p:spPr/>
        <p:txBody>
          <a:bodyPr/>
          <a:lstStyle/>
          <a:p>
            <a:r>
              <a:rPr lang="nl-BE" dirty="0"/>
              <a:t>The end</a:t>
            </a:r>
          </a:p>
        </p:txBody>
      </p:sp>
    </p:spTree>
    <p:extLst>
      <p:ext uri="{BB962C8B-B14F-4D97-AF65-F5344CB8AC3E}">
        <p14:creationId xmlns:p14="http://schemas.microsoft.com/office/powerpoint/2010/main" val="201470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273062" y="826634"/>
            <a:ext cx="4403394" cy="3416320"/>
          </a:xfrm>
          <a:prstGeom prst="rect">
            <a:avLst/>
          </a:prstGeom>
          <a:noFill/>
          <a:ln w="9525">
            <a:noFill/>
            <a:miter lim="800000"/>
            <a:headEnd/>
            <a:tailEnd/>
          </a:ln>
        </p:spPr>
        <p:txBody>
          <a:bodyPr wrap="square">
            <a:spAutoFit/>
          </a:bodyPr>
          <a:lstStyle/>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a:solidFill>
                  <a:srgbClr val="267F99"/>
                </a:solidFill>
                <a:latin typeface="Consolas" panose="020B0609020204030204" pitchFamily="49" charset="0"/>
              </a:rPr>
              <a:t>Account</a:t>
            </a: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balance;</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Decrement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 </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Increment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a:t>
            </a:r>
            <a:endParaRPr lang="en-US" sz="1200" b="0" dirty="0">
              <a:solidFill>
                <a:srgbClr val="000000"/>
              </a:solidFill>
              <a:effectLst/>
              <a:latin typeface="Consolas" panose="020B0609020204030204" pitchFamily="49" charset="0"/>
            </a:endParaRPr>
          </a:p>
        </p:txBody>
      </p:sp>
      <p:sp>
        <p:nvSpPr>
          <p:cNvPr id="12" name="&quot;No&quot; Symbol 11"/>
          <p:cNvSpPr/>
          <p:nvPr/>
        </p:nvSpPr>
        <p:spPr>
          <a:xfrm>
            <a:off x="5086350" y="1759317"/>
            <a:ext cx="1380392" cy="1241822"/>
          </a:xfrm>
          <a:prstGeom prst="noSmoking">
            <a:avLst/>
          </a:prstGeom>
          <a:solidFill>
            <a:srgbClr val="FF0000">
              <a:alpha val="83000"/>
            </a:srgbClr>
          </a:soli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solidFill>
                <a:schemeClr val="tx1"/>
              </a:solidFill>
            </a:endParaRPr>
          </a:p>
        </p:txBody>
      </p:sp>
      <p:sp>
        <p:nvSpPr>
          <p:cNvPr id="13" name="Rectangle 2"/>
          <p:cNvSpPr txBox="1">
            <a:spLocks noChangeArrowheads="1"/>
          </p:cNvSpPr>
          <p:nvPr/>
        </p:nvSpPr>
        <p:spPr>
          <a:xfrm>
            <a:off x="1481505" y="4242953"/>
            <a:ext cx="6231548" cy="858447"/>
          </a:xfrm>
          <a:prstGeom prst="rect">
            <a:avLst/>
          </a:prstGeom>
        </p:spPr>
        <p:txBody>
          <a:bodyPr/>
          <a:lstStyle/>
          <a:p>
            <a:pPr algn="ctr">
              <a:defRPr/>
            </a:pPr>
            <a:r>
              <a:rPr lang="nl-NL" sz="4050" dirty="0">
                <a:latin typeface="+mj-lt"/>
              </a:rPr>
              <a:t>No ubiquitious language</a:t>
            </a:r>
            <a:endParaRPr lang="nl-NL" sz="4050" dirty="0">
              <a:latin typeface="+mj-lt"/>
              <a:ea typeface="+mj-ea"/>
              <a:cs typeface="+mj-cs"/>
            </a:endParaRPr>
          </a:p>
        </p:txBody>
      </p:sp>
      <p:grpSp>
        <p:nvGrpSpPr>
          <p:cNvPr id="2" name="Group 10"/>
          <p:cNvGrpSpPr>
            <a:grpSpLocks/>
          </p:cNvGrpSpPr>
          <p:nvPr/>
        </p:nvGrpSpPr>
        <p:grpSpPr bwMode="auto">
          <a:xfrm>
            <a:off x="1580417" y="1273540"/>
            <a:ext cx="1993656" cy="1890713"/>
            <a:chOff x="272480" y="1556792"/>
            <a:chExt cx="2880320" cy="2520280"/>
          </a:xfrm>
        </p:grpSpPr>
        <p:sp>
          <p:nvSpPr>
            <p:cNvPr id="15" name="Rectangle 1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0727" name="TextBox 3"/>
            <p:cNvSpPr txBox="1">
              <a:spLocks noChangeArrowheads="1"/>
            </p:cNvSpPr>
            <p:nvPr/>
          </p:nvSpPr>
          <p:spPr bwMode="auto">
            <a:xfrm>
              <a:off x="920553" y="2276872"/>
              <a:ext cx="1193165" cy="400003"/>
            </a:xfrm>
            <a:prstGeom prst="rect">
              <a:avLst/>
            </a:prstGeom>
            <a:noFill/>
            <a:ln w="9525">
              <a:noFill/>
              <a:miter lim="800000"/>
              <a:headEnd/>
              <a:tailEnd/>
            </a:ln>
          </p:spPr>
          <p:txBody>
            <a:bodyPr wrap="none">
              <a:spAutoFit/>
            </a:bodyPr>
            <a:lstStyle/>
            <a:p>
              <a:r>
                <a:rPr lang="nl-BE" sz="1350"/>
                <a:t>- balance</a:t>
              </a:r>
            </a:p>
          </p:txBody>
        </p:sp>
        <p:sp>
          <p:nvSpPr>
            <p:cNvPr id="30728" name="TextBox 4"/>
            <p:cNvSpPr txBox="1">
              <a:spLocks noChangeArrowheads="1"/>
            </p:cNvSpPr>
            <p:nvPr/>
          </p:nvSpPr>
          <p:spPr bwMode="auto">
            <a:xfrm>
              <a:off x="848544" y="1700808"/>
              <a:ext cx="2016224" cy="400003"/>
            </a:xfrm>
            <a:prstGeom prst="rect">
              <a:avLst/>
            </a:prstGeom>
            <a:noFill/>
            <a:ln w="9525">
              <a:noFill/>
              <a:miter lim="800000"/>
              <a:headEnd/>
              <a:tailEnd/>
            </a:ln>
          </p:spPr>
          <p:txBody>
            <a:bodyPr>
              <a:spAutoFit/>
            </a:bodyPr>
            <a:lstStyle/>
            <a:p>
              <a:r>
                <a:rPr lang="nl-BE" sz="1350"/>
                <a:t>Account</a:t>
              </a:r>
            </a:p>
          </p:txBody>
        </p:sp>
        <p:cxnSp>
          <p:nvCxnSpPr>
            <p:cNvPr id="18" name="Straight Connector 17"/>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31" name="TextBox 8"/>
            <p:cNvSpPr txBox="1">
              <a:spLocks noChangeArrowheads="1"/>
            </p:cNvSpPr>
            <p:nvPr/>
          </p:nvSpPr>
          <p:spPr bwMode="auto">
            <a:xfrm>
              <a:off x="415956" y="2997338"/>
              <a:ext cx="2376755" cy="400003"/>
            </a:xfrm>
            <a:prstGeom prst="rect">
              <a:avLst/>
            </a:prstGeom>
            <a:noFill/>
            <a:ln w="9525">
              <a:noFill/>
              <a:miter lim="800000"/>
              <a:headEnd/>
              <a:tailEnd/>
            </a:ln>
          </p:spPr>
          <p:txBody>
            <a:bodyPr>
              <a:spAutoFit/>
            </a:bodyPr>
            <a:lstStyle/>
            <a:p>
              <a:r>
                <a:rPr lang="nl-BE" sz="1350"/>
                <a:t>deposit(amount)</a:t>
              </a:r>
            </a:p>
          </p:txBody>
        </p:sp>
        <p:sp>
          <p:nvSpPr>
            <p:cNvPr id="30732" name="TextBox 9"/>
            <p:cNvSpPr txBox="1">
              <a:spLocks noChangeArrowheads="1"/>
            </p:cNvSpPr>
            <p:nvPr/>
          </p:nvSpPr>
          <p:spPr bwMode="auto">
            <a:xfrm>
              <a:off x="415956" y="3356993"/>
              <a:ext cx="2592828" cy="400003"/>
            </a:xfrm>
            <a:prstGeom prst="rect">
              <a:avLst/>
            </a:prstGeom>
            <a:noFill/>
            <a:ln w="9525">
              <a:noFill/>
              <a:miter lim="800000"/>
              <a:headEnd/>
              <a:tailEnd/>
            </a:ln>
          </p:spPr>
          <p:txBody>
            <a:bodyPr>
              <a:spAutoFit/>
            </a:bodyPr>
            <a:lstStyle/>
            <a:p>
              <a:r>
                <a:rPr lang="nl-BE" sz="1350"/>
                <a:t>withdraw(amount)</a:t>
              </a:r>
            </a:p>
          </p:txBody>
        </p:sp>
      </p:grpSp>
      <p:sp>
        <p:nvSpPr>
          <p:cNvPr id="14" name="Title 3"/>
          <p:cNvSpPr>
            <a:spLocks noGrp="1"/>
          </p:cNvSpPr>
          <p:nvPr>
            <p:ph type="title"/>
          </p:nvPr>
        </p:nvSpPr>
        <p:spPr>
          <a:xfrm>
            <a:off x="2223000" y="393699"/>
            <a:ext cx="5400000" cy="669529"/>
          </a:xfrm>
        </p:spPr>
        <p:txBody>
          <a:bodyPr/>
          <a:lstStyle/>
          <a:p>
            <a:r>
              <a:rPr lang="nl-BE" dirty="0"/>
              <a:t>Example</a:t>
            </a:r>
          </a:p>
        </p:txBody>
      </p:sp>
    </p:spTree>
    <p:extLst>
      <p:ext uri="{BB962C8B-B14F-4D97-AF65-F5344CB8AC3E}">
        <p14:creationId xmlns:p14="http://schemas.microsoft.com/office/powerpoint/2010/main" val="50236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31"/>
          <p:cNvSpPr txBox="1">
            <a:spLocks noChangeArrowheads="1"/>
          </p:cNvSpPr>
          <p:nvPr/>
        </p:nvSpPr>
        <p:spPr bwMode="auto">
          <a:xfrm>
            <a:off x="2236555" y="276662"/>
            <a:ext cx="4479785" cy="507831"/>
          </a:xfrm>
          <a:prstGeom prst="rect">
            <a:avLst/>
          </a:prstGeom>
          <a:noFill/>
          <a:ln w="9525">
            <a:noFill/>
            <a:miter lim="800000"/>
            <a:headEnd/>
            <a:tailEnd/>
          </a:ln>
        </p:spPr>
        <p:txBody>
          <a:bodyPr wrap="square">
            <a:spAutoFit/>
          </a:bodyPr>
          <a:lstStyle/>
          <a:p>
            <a:r>
              <a:rPr lang="nl-BE" sz="1350" b="1" dirty="0"/>
              <a:t>User Story</a:t>
            </a:r>
            <a:r>
              <a:rPr lang="nl-BE" sz="1350" dirty="0"/>
              <a:t>: Every account has an owner. An owner has a name and a first name.</a:t>
            </a:r>
          </a:p>
        </p:txBody>
      </p:sp>
      <p:grpSp>
        <p:nvGrpSpPr>
          <p:cNvPr id="2" name="Group 33"/>
          <p:cNvGrpSpPr>
            <a:grpSpLocks/>
          </p:cNvGrpSpPr>
          <p:nvPr/>
        </p:nvGrpSpPr>
        <p:grpSpPr bwMode="auto">
          <a:xfrm>
            <a:off x="1671241" y="3535200"/>
            <a:ext cx="1626192" cy="1095031"/>
            <a:chOff x="272480" y="1556792"/>
            <a:chExt cx="2880320" cy="2520280"/>
          </a:xfrm>
        </p:grpSpPr>
        <p:sp>
          <p:nvSpPr>
            <p:cNvPr id="35" name="Rectangle 34"/>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1758" name="TextBox 35"/>
            <p:cNvSpPr txBox="1">
              <a:spLocks noChangeArrowheads="1"/>
            </p:cNvSpPr>
            <p:nvPr/>
          </p:nvSpPr>
          <p:spPr bwMode="auto">
            <a:xfrm>
              <a:off x="872547" y="2433410"/>
              <a:ext cx="1698324" cy="1168804"/>
            </a:xfrm>
            <a:prstGeom prst="rect">
              <a:avLst/>
            </a:prstGeom>
            <a:noFill/>
            <a:ln w="9525">
              <a:noFill/>
              <a:miter lim="800000"/>
              <a:headEnd/>
              <a:tailEnd/>
            </a:ln>
          </p:spPr>
          <p:txBody>
            <a:bodyPr wrap="none">
              <a:spAutoFit/>
            </a:bodyPr>
            <a:lstStyle/>
            <a:p>
              <a:pPr>
                <a:buFontTx/>
                <a:buChar char="-"/>
              </a:pPr>
              <a:r>
                <a:rPr lang="nl-BE" sz="1350" dirty="0"/>
                <a:t>Name</a:t>
              </a:r>
            </a:p>
            <a:p>
              <a:pPr>
                <a:buFontTx/>
                <a:buChar char="-"/>
              </a:pPr>
              <a:r>
                <a:rPr lang="nl-BE" sz="1350" dirty="0" err="1"/>
                <a:t>FirstName</a:t>
              </a:r>
              <a:endParaRPr lang="nl-BE" sz="1350" dirty="0"/>
            </a:p>
          </p:txBody>
        </p:sp>
        <p:sp>
          <p:nvSpPr>
            <p:cNvPr id="31759" name="TextBox 36"/>
            <p:cNvSpPr txBox="1">
              <a:spLocks noChangeArrowheads="1"/>
            </p:cNvSpPr>
            <p:nvPr/>
          </p:nvSpPr>
          <p:spPr bwMode="auto">
            <a:xfrm>
              <a:off x="836021" y="1556792"/>
              <a:ext cx="2016225" cy="690657"/>
            </a:xfrm>
            <a:prstGeom prst="rect">
              <a:avLst/>
            </a:prstGeom>
            <a:noFill/>
            <a:ln w="9525">
              <a:noFill/>
              <a:miter lim="800000"/>
              <a:headEnd/>
              <a:tailEnd/>
            </a:ln>
          </p:spPr>
          <p:txBody>
            <a:bodyPr>
              <a:spAutoFit/>
            </a:bodyPr>
            <a:lstStyle/>
            <a:p>
              <a:r>
                <a:rPr lang="nl-BE" sz="1350"/>
                <a:t>Person</a:t>
              </a:r>
            </a:p>
          </p:txBody>
        </p:sp>
        <p:cxnSp>
          <p:nvCxnSpPr>
            <p:cNvPr id="38" name="Straight Connector 37"/>
            <p:cNvCxnSpPr/>
            <p:nvPr/>
          </p:nvCxnSpPr>
          <p:spPr>
            <a:xfrm>
              <a:off x="272480" y="2433936"/>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10"/>
          <p:cNvGrpSpPr>
            <a:grpSpLocks/>
          </p:cNvGrpSpPr>
          <p:nvPr/>
        </p:nvGrpSpPr>
        <p:grpSpPr bwMode="auto">
          <a:xfrm>
            <a:off x="1621783" y="1334800"/>
            <a:ext cx="1757994" cy="2000033"/>
            <a:chOff x="272480" y="1556792"/>
            <a:chExt cx="2880320" cy="2520280"/>
          </a:xfrm>
        </p:grpSpPr>
        <p:sp>
          <p:nvSpPr>
            <p:cNvPr id="30" name="Rectangle 29"/>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31751" name="TextBox 3"/>
            <p:cNvSpPr txBox="1">
              <a:spLocks noChangeArrowheads="1"/>
            </p:cNvSpPr>
            <p:nvPr/>
          </p:nvSpPr>
          <p:spPr bwMode="auto">
            <a:xfrm>
              <a:off x="920553" y="2276872"/>
              <a:ext cx="2035970" cy="639928"/>
            </a:xfrm>
            <a:prstGeom prst="rect">
              <a:avLst/>
            </a:prstGeom>
            <a:noFill/>
            <a:ln w="9525">
              <a:noFill/>
              <a:miter lim="800000"/>
              <a:headEnd/>
              <a:tailEnd/>
            </a:ln>
          </p:spPr>
          <p:txBody>
            <a:bodyPr wrap="none">
              <a:spAutoFit/>
            </a:bodyPr>
            <a:lstStyle/>
            <a:p>
              <a:pPr>
                <a:buFontTx/>
                <a:buChar char="-"/>
              </a:pPr>
              <a:r>
                <a:rPr lang="nl-BE" sz="1350" dirty="0" err="1"/>
                <a:t>balance</a:t>
              </a:r>
              <a:endParaRPr lang="nl-BE" sz="1350" dirty="0"/>
            </a:p>
            <a:p>
              <a:pPr>
                <a:buFontTx/>
                <a:buChar char="-"/>
              </a:pPr>
              <a:r>
                <a:rPr lang="nl-BE" sz="1350" dirty="0" err="1"/>
                <a:t>Person:Owner</a:t>
              </a:r>
              <a:endParaRPr lang="nl-BE" sz="1350" dirty="0"/>
            </a:p>
          </p:txBody>
        </p:sp>
        <p:sp>
          <p:nvSpPr>
            <p:cNvPr id="31752" name="TextBox 4"/>
            <p:cNvSpPr txBox="1">
              <a:spLocks noChangeArrowheads="1"/>
            </p:cNvSpPr>
            <p:nvPr/>
          </p:nvSpPr>
          <p:spPr bwMode="auto">
            <a:xfrm>
              <a:off x="848544" y="1700809"/>
              <a:ext cx="2016224" cy="378139"/>
            </a:xfrm>
            <a:prstGeom prst="rect">
              <a:avLst/>
            </a:prstGeom>
            <a:noFill/>
            <a:ln w="9525">
              <a:noFill/>
              <a:miter lim="800000"/>
              <a:headEnd/>
              <a:tailEnd/>
            </a:ln>
          </p:spPr>
          <p:txBody>
            <a:bodyPr>
              <a:spAutoFit/>
            </a:bodyPr>
            <a:lstStyle/>
            <a:p>
              <a:r>
                <a:rPr lang="nl-BE" sz="1350"/>
                <a:t>Account</a:t>
              </a:r>
            </a:p>
          </p:txBody>
        </p:sp>
        <p:cxnSp>
          <p:nvCxnSpPr>
            <p:cNvPr id="33" name="Straight Connector 32"/>
            <p:cNvCxnSpPr/>
            <p:nvPr/>
          </p:nvCxnSpPr>
          <p:spPr>
            <a:xfrm>
              <a:off x="272480" y="22037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72480" y="2997519"/>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755" name="TextBox 8"/>
            <p:cNvSpPr txBox="1">
              <a:spLocks noChangeArrowheads="1"/>
            </p:cNvSpPr>
            <p:nvPr/>
          </p:nvSpPr>
          <p:spPr bwMode="auto">
            <a:xfrm>
              <a:off x="415956" y="2997338"/>
              <a:ext cx="2376755" cy="378139"/>
            </a:xfrm>
            <a:prstGeom prst="rect">
              <a:avLst/>
            </a:prstGeom>
            <a:noFill/>
            <a:ln w="9525">
              <a:noFill/>
              <a:miter lim="800000"/>
              <a:headEnd/>
              <a:tailEnd/>
            </a:ln>
          </p:spPr>
          <p:txBody>
            <a:bodyPr>
              <a:spAutoFit/>
            </a:bodyPr>
            <a:lstStyle/>
            <a:p>
              <a:r>
                <a:rPr lang="nl-BE" sz="1350" dirty="0" err="1"/>
                <a:t>Deposit</a:t>
              </a:r>
              <a:r>
                <a:rPr lang="nl-BE" sz="1350" dirty="0"/>
                <a:t>(</a:t>
              </a:r>
              <a:r>
                <a:rPr lang="nl-BE" sz="1350" dirty="0" err="1"/>
                <a:t>amount</a:t>
              </a:r>
              <a:r>
                <a:rPr lang="nl-BE" sz="1350" dirty="0"/>
                <a:t>)</a:t>
              </a:r>
            </a:p>
          </p:txBody>
        </p:sp>
        <p:sp>
          <p:nvSpPr>
            <p:cNvPr id="31756" name="TextBox 9"/>
            <p:cNvSpPr txBox="1">
              <a:spLocks noChangeArrowheads="1"/>
            </p:cNvSpPr>
            <p:nvPr/>
          </p:nvSpPr>
          <p:spPr bwMode="auto">
            <a:xfrm>
              <a:off x="415956" y="3356993"/>
              <a:ext cx="2592828" cy="378139"/>
            </a:xfrm>
            <a:prstGeom prst="rect">
              <a:avLst/>
            </a:prstGeom>
            <a:noFill/>
            <a:ln w="9525">
              <a:noFill/>
              <a:miter lim="800000"/>
              <a:headEnd/>
              <a:tailEnd/>
            </a:ln>
          </p:spPr>
          <p:txBody>
            <a:bodyPr>
              <a:spAutoFit/>
            </a:bodyPr>
            <a:lstStyle/>
            <a:p>
              <a:r>
                <a:rPr lang="nl-BE" sz="1350" dirty="0" err="1"/>
                <a:t>Withdraw</a:t>
              </a:r>
              <a:r>
                <a:rPr lang="nl-BE" sz="1350" dirty="0"/>
                <a:t>(</a:t>
              </a:r>
              <a:r>
                <a:rPr lang="nl-BE" sz="1350" dirty="0" err="1"/>
                <a:t>amount</a:t>
              </a:r>
              <a:r>
                <a:rPr lang="nl-BE" sz="1350" dirty="0"/>
                <a:t>)</a:t>
              </a:r>
            </a:p>
          </p:txBody>
        </p:sp>
      </p:grpSp>
      <p:sp>
        <p:nvSpPr>
          <p:cNvPr id="17" name="Text Box 4"/>
          <p:cNvSpPr txBox="1">
            <a:spLocks noChangeArrowheads="1"/>
          </p:cNvSpPr>
          <p:nvPr/>
        </p:nvSpPr>
        <p:spPr bwMode="auto">
          <a:xfrm>
            <a:off x="4286250" y="784494"/>
            <a:ext cx="3598118" cy="4187560"/>
          </a:xfrm>
          <a:prstGeom prst="rect">
            <a:avLst/>
          </a:prstGeom>
          <a:noFill/>
          <a:ln w="9525">
            <a:noFill/>
            <a:miter lim="800000"/>
            <a:headEnd/>
            <a:tailEnd/>
          </a:ln>
        </p:spPr>
        <p:txBody>
          <a:bodyPr>
            <a:normAutofit fontScale="92500" lnSpcReduction="10000"/>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Account</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balance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Person</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Owner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795E26"/>
                </a:solidFill>
                <a:latin typeface="Consolas" panose="020B0609020204030204" pitchFamily="49" charset="0"/>
              </a:rPr>
              <a:t>Account</a:t>
            </a:r>
            <a:r>
              <a:rPr lang="nl-BE" sz="1200" dirty="0">
                <a:solidFill>
                  <a:srgbClr val="000000"/>
                </a:solidFill>
                <a:latin typeface="Consolas" panose="020B0609020204030204" pitchFamily="49" charset="0"/>
              </a:rPr>
              <a:t>(</a:t>
            </a:r>
            <a:r>
              <a:rPr lang="nl-BE" sz="1200" dirty="0">
                <a:solidFill>
                  <a:srgbClr val="267F99"/>
                </a:solidFill>
                <a:latin typeface="Consolas" panose="020B0609020204030204" pitchFamily="49" charset="0"/>
              </a:rPr>
              <a:t>Person</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owner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Owner</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owner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Withdraw</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Deposit</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int</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balance</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amount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Person</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Name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FirstName</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51689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Divide the tasks</a:t>
            </a:r>
          </a:p>
        </p:txBody>
      </p:sp>
      <p:sp>
        <p:nvSpPr>
          <p:cNvPr id="4" name="Rectangle 2"/>
          <p:cNvSpPr txBox="1">
            <a:spLocks noChangeArrowheads="1"/>
          </p:cNvSpPr>
          <p:nvPr/>
        </p:nvSpPr>
        <p:spPr>
          <a:xfrm>
            <a:off x="5186030" y="2071793"/>
            <a:ext cx="3141052" cy="675000"/>
          </a:xfrm>
          <a:prstGeom prst="rect">
            <a:avLst/>
          </a:prstGeom>
        </p:spPr>
        <p:txBody>
          <a:bodyPr/>
          <a:lstStyle/>
          <a:p>
            <a:pPr>
              <a:defRPr/>
            </a:pPr>
            <a:r>
              <a:rPr lang="nl-BE" sz="1350" dirty="0">
                <a:latin typeface="+mj-lt"/>
                <a:ea typeface="+mj-ea"/>
                <a:cs typeface="+mj-cs"/>
              </a:rPr>
              <a:t>split story in </a:t>
            </a:r>
            <a:r>
              <a:rPr lang="nl-BE" sz="1350" dirty="0" err="1">
                <a:latin typeface="+mj-lt"/>
                <a:ea typeface="+mj-ea"/>
                <a:cs typeface="+mj-cs"/>
              </a:rPr>
              <a:t>tasks</a:t>
            </a:r>
            <a:endParaRPr lang="en-GB" sz="1350" dirty="0">
              <a:latin typeface="+mj-lt"/>
              <a:ea typeface="+mj-ea"/>
              <a:cs typeface="+mj-cs"/>
            </a:endParaRPr>
          </a:p>
        </p:txBody>
      </p:sp>
      <p:sp>
        <p:nvSpPr>
          <p:cNvPr id="6" name="Rectangle 2"/>
          <p:cNvSpPr txBox="1">
            <a:spLocks noChangeArrowheads="1"/>
          </p:cNvSpPr>
          <p:nvPr/>
        </p:nvSpPr>
        <p:spPr>
          <a:xfrm>
            <a:off x="5186030" y="2633121"/>
            <a:ext cx="3141052" cy="675000"/>
          </a:xfrm>
          <a:prstGeom prst="rect">
            <a:avLst/>
          </a:prstGeom>
        </p:spPr>
        <p:txBody>
          <a:bodyPr/>
          <a:lstStyle/>
          <a:p>
            <a:pPr>
              <a:defRPr/>
            </a:pPr>
            <a:r>
              <a:rPr lang="en-US" sz="1350" dirty="0">
                <a:latin typeface="+mj-lt"/>
                <a:ea typeface="+mj-ea"/>
                <a:cs typeface="+mj-cs"/>
              </a:rPr>
              <a:t>divide tasks among pairs</a:t>
            </a:r>
            <a:endParaRPr lang="en-GB" sz="1350" dirty="0">
              <a:latin typeface="+mj-lt"/>
              <a:ea typeface="+mj-ea"/>
              <a:cs typeface="+mj-cs"/>
            </a:endParaRPr>
          </a:p>
        </p:txBody>
      </p:sp>
      <p:sp>
        <p:nvSpPr>
          <p:cNvPr id="9" name="Rectangle 2"/>
          <p:cNvSpPr txBox="1">
            <a:spLocks noChangeArrowheads="1"/>
          </p:cNvSpPr>
          <p:nvPr/>
        </p:nvSpPr>
        <p:spPr>
          <a:xfrm>
            <a:off x="5186029" y="3755777"/>
            <a:ext cx="3141053" cy="675000"/>
          </a:xfrm>
          <a:prstGeom prst="rect">
            <a:avLst/>
          </a:prstGeom>
        </p:spPr>
        <p:txBody>
          <a:bodyPr/>
          <a:lstStyle/>
          <a:p>
            <a:pPr>
              <a:defRPr/>
            </a:pPr>
            <a:r>
              <a:rPr lang="en-GB" sz="1350" dirty="0">
                <a:latin typeface="+mj-lt"/>
                <a:ea typeface="+mj-ea"/>
                <a:cs typeface="+mj-cs"/>
              </a:rPr>
              <a:t>re-pair, one story lead</a:t>
            </a:r>
            <a:endParaRPr lang="nl-NL" sz="1350" dirty="0">
              <a:latin typeface="+mj-lt"/>
              <a:ea typeface="+mj-ea"/>
              <a:cs typeface="+mj-cs"/>
            </a:endParaRPr>
          </a:p>
        </p:txBody>
      </p:sp>
      <p:sp>
        <p:nvSpPr>
          <p:cNvPr id="8" name="Rectangle 2"/>
          <p:cNvSpPr txBox="1">
            <a:spLocks noChangeArrowheads="1"/>
          </p:cNvSpPr>
          <p:nvPr/>
        </p:nvSpPr>
        <p:spPr>
          <a:xfrm>
            <a:off x="2278824" y="1015379"/>
            <a:ext cx="3141052" cy="432121"/>
          </a:xfrm>
          <a:prstGeom prst="rect">
            <a:avLst/>
          </a:prstGeom>
        </p:spPr>
        <p:txBody>
          <a:bodyPr/>
          <a:lstStyle/>
          <a:p>
            <a:pPr>
              <a:defRPr/>
            </a:pPr>
            <a:r>
              <a:rPr lang="nl-BE" sz="1350" i="1" dirty="0" err="1">
                <a:latin typeface="+mj-lt"/>
                <a:ea typeface="+mj-ea"/>
                <a:cs typeface="+mj-cs"/>
              </a:rPr>
              <a:t>swarming</a:t>
            </a:r>
            <a:endParaRPr lang="en-GB" sz="1350" i="1" dirty="0">
              <a:latin typeface="+mj-lt"/>
              <a:ea typeface="+mj-ea"/>
              <a:cs typeface="+mj-cs"/>
            </a:endParaRP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97"/>
          <a:stretch/>
        </p:blipFill>
        <p:spPr bwMode="auto">
          <a:xfrm flipH="1">
            <a:off x="2259401" y="1838415"/>
            <a:ext cx="2744779" cy="253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2"/>
          <p:cNvSpPr txBox="1">
            <a:spLocks noChangeArrowheads="1"/>
          </p:cNvSpPr>
          <p:nvPr/>
        </p:nvSpPr>
        <p:spPr>
          <a:xfrm>
            <a:off x="784154" y="1980831"/>
            <a:ext cx="1730454" cy="432121"/>
          </a:xfrm>
          <a:prstGeom prst="rect">
            <a:avLst/>
          </a:prstGeom>
        </p:spPr>
        <p:txBody>
          <a:bodyPr/>
          <a:lstStyle/>
          <a:p>
            <a:pPr algn="r">
              <a:defRPr/>
            </a:pPr>
            <a:r>
              <a:rPr lang="nl-BE" sz="1200" i="1" dirty="0" err="1">
                <a:latin typeface="+mj-lt"/>
                <a:ea typeface="+mj-ea"/>
                <a:cs typeface="+mj-cs"/>
              </a:rPr>
              <a:t>create</a:t>
            </a:r>
            <a:r>
              <a:rPr lang="nl-BE" sz="1200" i="1" dirty="0">
                <a:latin typeface="+mj-lt"/>
                <a:ea typeface="+mj-ea"/>
                <a:cs typeface="+mj-cs"/>
              </a:rPr>
              <a:t> UI</a:t>
            </a:r>
            <a:endParaRPr lang="en-GB" sz="1200" i="1" dirty="0">
              <a:latin typeface="+mj-lt"/>
              <a:ea typeface="+mj-ea"/>
              <a:cs typeface="+mj-cs"/>
            </a:endParaRPr>
          </a:p>
        </p:txBody>
      </p:sp>
      <p:sp>
        <p:nvSpPr>
          <p:cNvPr id="12" name="Rectangle 2"/>
          <p:cNvSpPr txBox="1">
            <a:spLocks noChangeArrowheads="1"/>
          </p:cNvSpPr>
          <p:nvPr/>
        </p:nvSpPr>
        <p:spPr>
          <a:xfrm>
            <a:off x="784154" y="2412951"/>
            <a:ext cx="1730454" cy="432121"/>
          </a:xfrm>
          <a:prstGeom prst="rect">
            <a:avLst/>
          </a:prstGeom>
        </p:spPr>
        <p:txBody>
          <a:bodyPr/>
          <a:lstStyle/>
          <a:p>
            <a:pPr algn="r">
              <a:defRPr/>
            </a:pPr>
            <a:r>
              <a:rPr lang="nl-BE" sz="1200" i="1" dirty="0" err="1">
                <a:latin typeface="+mj-lt"/>
                <a:ea typeface="+mj-ea"/>
                <a:cs typeface="+mj-cs"/>
              </a:rPr>
              <a:t>implement</a:t>
            </a:r>
            <a:r>
              <a:rPr lang="nl-BE" sz="1200" i="1" dirty="0">
                <a:latin typeface="+mj-lt"/>
                <a:ea typeface="+mj-ea"/>
                <a:cs typeface="+mj-cs"/>
              </a:rPr>
              <a:t> service</a:t>
            </a:r>
            <a:endParaRPr lang="en-GB" sz="1200" i="1" dirty="0">
              <a:latin typeface="+mj-lt"/>
              <a:ea typeface="+mj-ea"/>
              <a:cs typeface="+mj-cs"/>
            </a:endParaRPr>
          </a:p>
        </p:txBody>
      </p:sp>
      <p:sp>
        <p:nvSpPr>
          <p:cNvPr id="13" name="Rectangle 2"/>
          <p:cNvSpPr txBox="1">
            <a:spLocks noChangeArrowheads="1"/>
          </p:cNvSpPr>
          <p:nvPr/>
        </p:nvSpPr>
        <p:spPr>
          <a:xfrm>
            <a:off x="784154" y="2907028"/>
            <a:ext cx="1730454" cy="432121"/>
          </a:xfrm>
          <a:prstGeom prst="rect">
            <a:avLst/>
          </a:prstGeom>
        </p:spPr>
        <p:txBody>
          <a:bodyPr/>
          <a:lstStyle/>
          <a:p>
            <a:pPr algn="r">
              <a:defRPr/>
            </a:pPr>
            <a:r>
              <a:rPr lang="nl-BE" sz="1200" i="1" dirty="0" err="1">
                <a:latin typeface="+mj-lt"/>
                <a:ea typeface="+mj-ea"/>
                <a:cs typeface="+mj-cs"/>
              </a:rPr>
              <a:t>create</a:t>
            </a:r>
            <a:r>
              <a:rPr lang="nl-BE" sz="1200" i="1" dirty="0">
                <a:latin typeface="+mj-lt"/>
                <a:ea typeface="+mj-ea"/>
                <a:cs typeface="+mj-cs"/>
              </a:rPr>
              <a:t> domain</a:t>
            </a:r>
            <a:endParaRPr lang="en-GB" sz="1200" i="1" dirty="0">
              <a:latin typeface="+mj-lt"/>
              <a:ea typeface="+mj-ea"/>
              <a:cs typeface="+mj-cs"/>
            </a:endParaRPr>
          </a:p>
        </p:txBody>
      </p:sp>
      <p:sp>
        <p:nvSpPr>
          <p:cNvPr id="14" name="Rectangle 2"/>
          <p:cNvSpPr txBox="1">
            <a:spLocks noChangeArrowheads="1"/>
          </p:cNvSpPr>
          <p:nvPr/>
        </p:nvSpPr>
        <p:spPr>
          <a:xfrm>
            <a:off x="784154" y="3417390"/>
            <a:ext cx="1730454" cy="432121"/>
          </a:xfrm>
          <a:prstGeom prst="rect">
            <a:avLst/>
          </a:prstGeom>
        </p:spPr>
        <p:txBody>
          <a:bodyPr/>
          <a:lstStyle/>
          <a:p>
            <a:pPr algn="r">
              <a:defRPr/>
            </a:pPr>
            <a:r>
              <a:rPr lang="nl-BE" sz="1200" i="1" dirty="0">
                <a:latin typeface="+mj-lt"/>
                <a:ea typeface="+mj-ea"/>
                <a:cs typeface="+mj-cs"/>
              </a:rPr>
              <a:t>set up DB</a:t>
            </a:r>
            <a:endParaRPr lang="en-GB" sz="1200" i="1" dirty="0">
              <a:latin typeface="+mj-lt"/>
              <a:ea typeface="+mj-ea"/>
              <a:cs typeface="+mj-cs"/>
            </a:endParaRPr>
          </a:p>
        </p:txBody>
      </p:sp>
      <p:sp>
        <p:nvSpPr>
          <p:cNvPr id="15" name="Rectangle 2"/>
          <p:cNvSpPr txBox="1">
            <a:spLocks noChangeArrowheads="1"/>
          </p:cNvSpPr>
          <p:nvPr/>
        </p:nvSpPr>
        <p:spPr>
          <a:xfrm>
            <a:off x="784154" y="3962195"/>
            <a:ext cx="1730454" cy="432121"/>
          </a:xfrm>
          <a:prstGeom prst="rect">
            <a:avLst/>
          </a:prstGeom>
        </p:spPr>
        <p:txBody>
          <a:bodyPr/>
          <a:lstStyle/>
          <a:p>
            <a:pPr algn="r">
              <a:defRPr/>
            </a:pPr>
            <a:r>
              <a:rPr lang="nl-BE" sz="1200" i="1" dirty="0">
                <a:latin typeface="+mj-lt"/>
                <a:ea typeface="+mj-ea"/>
                <a:cs typeface="+mj-cs"/>
              </a:rPr>
              <a:t>call </a:t>
            </a:r>
            <a:r>
              <a:rPr lang="nl-BE" sz="1200" i="1" dirty="0" err="1">
                <a:latin typeface="+mj-lt"/>
                <a:ea typeface="+mj-ea"/>
                <a:cs typeface="+mj-cs"/>
              </a:rPr>
              <a:t>webservice</a:t>
            </a:r>
            <a:endParaRPr lang="en-GB" sz="1200" i="1" dirty="0">
              <a:latin typeface="+mj-lt"/>
              <a:ea typeface="+mj-ea"/>
              <a:cs typeface="+mj-cs"/>
            </a:endParaRPr>
          </a:p>
        </p:txBody>
      </p:sp>
      <p:sp>
        <p:nvSpPr>
          <p:cNvPr id="16" name="Rectangle 2"/>
          <p:cNvSpPr txBox="1">
            <a:spLocks noChangeArrowheads="1"/>
          </p:cNvSpPr>
          <p:nvPr/>
        </p:nvSpPr>
        <p:spPr>
          <a:xfrm>
            <a:off x="5186030" y="3194449"/>
            <a:ext cx="2814970" cy="675000"/>
          </a:xfrm>
          <a:prstGeom prst="rect">
            <a:avLst/>
          </a:prstGeom>
        </p:spPr>
        <p:txBody>
          <a:bodyPr/>
          <a:lstStyle/>
          <a:p>
            <a:pPr>
              <a:defRPr/>
            </a:pPr>
            <a:r>
              <a:rPr lang="en-GB" sz="1350" dirty="0">
                <a:latin typeface="+mj-lt"/>
                <a:ea typeface="+mj-ea"/>
                <a:cs typeface="+mj-cs"/>
              </a:rPr>
              <a:t>estimate tasks (use for </a:t>
            </a:r>
            <a:r>
              <a:rPr lang="en-GB" sz="1350" dirty="0" err="1">
                <a:latin typeface="+mj-lt"/>
                <a:ea typeface="+mj-ea"/>
                <a:cs typeface="+mj-cs"/>
              </a:rPr>
              <a:t>burndown</a:t>
            </a:r>
            <a:r>
              <a:rPr lang="en-GB" sz="1350" dirty="0">
                <a:latin typeface="+mj-lt"/>
                <a:ea typeface="+mj-ea"/>
                <a:cs typeface="+mj-cs"/>
              </a:rPr>
              <a:t>)</a:t>
            </a:r>
            <a:endParaRPr lang="nl-NL" sz="1350" dirty="0">
              <a:latin typeface="+mj-lt"/>
              <a:ea typeface="+mj-ea"/>
              <a:cs typeface="+mj-cs"/>
            </a:endParaRPr>
          </a:p>
        </p:txBody>
      </p:sp>
    </p:spTree>
    <p:extLst>
      <p:ext uri="{BB962C8B-B14F-4D97-AF65-F5344CB8AC3E}">
        <p14:creationId xmlns:p14="http://schemas.microsoft.com/office/powerpoint/2010/main" val="373903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0137.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516411"/>
            <a:ext cx="5463000" cy="3642001"/>
          </a:xfrm>
          <a:prstGeom prst="rect">
            <a:avLst/>
          </a:prstGeom>
        </p:spPr>
      </p:pic>
      <p:sp>
        <p:nvSpPr>
          <p:cNvPr id="4" name="Rectangle 2"/>
          <p:cNvSpPr txBox="1">
            <a:spLocks noChangeArrowheads="1"/>
          </p:cNvSpPr>
          <p:nvPr/>
        </p:nvSpPr>
        <p:spPr>
          <a:xfrm>
            <a:off x="5611818" y="1516411"/>
            <a:ext cx="2891570" cy="594122"/>
          </a:xfrm>
          <a:prstGeom prst="rect">
            <a:avLst/>
          </a:prstGeom>
        </p:spPr>
        <p:txBody>
          <a:bodyPr/>
          <a:lstStyle/>
          <a:p>
            <a:pPr>
              <a:defRPr/>
            </a:pPr>
            <a:r>
              <a:rPr lang="en-GB" sz="1400" dirty="0">
                <a:latin typeface="+mj-lt"/>
                <a:ea typeface="+mj-ea"/>
                <a:cs typeface="+mj-cs"/>
              </a:rPr>
              <a:t>driver/navigator</a:t>
            </a:r>
            <a:endParaRPr lang="nl-NL" sz="1400" dirty="0">
              <a:latin typeface="+mj-lt"/>
              <a:ea typeface="+mj-ea"/>
              <a:cs typeface="+mj-cs"/>
            </a:endParaRPr>
          </a:p>
        </p:txBody>
      </p:sp>
      <p:sp>
        <p:nvSpPr>
          <p:cNvPr id="6" name="Rectangle 2"/>
          <p:cNvSpPr txBox="1">
            <a:spLocks noChangeArrowheads="1"/>
          </p:cNvSpPr>
          <p:nvPr/>
        </p:nvSpPr>
        <p:spPr>
          <a:xfrm>
            <a:off x="5611819" y="3573811"/>
            <a:ext cx="3141052" cy="594122"/>
          </a:xfrm>
          <a:prstGeom prst="rect">
            <a:avLst/>
          </a:prstGeom>
        </p:spPr>
        <p:txBody>
          <a:bodyPr/>
          <a:lstStyle/>
          <a:p>
            <a:pPr>
              <a:defRPr/>
            </a:pPr>
            <a:r>
              <a:rPr lang="en-GB" sz="1400" dirty="0">
                <a:latin typeface="+mj-lt"/>
                <a:ea typeface="+mj-ea"/>
                <a:cs typeface="+mj-cs"/>
              </a:rPr>
              <a:t>share knowledge and skills</a:t>
            </a:r>
          </a:p>
        </p:txBody>
      </p:sp>
      <p:sp>
        <p:nvSpPr>
          <p:cNvPr id="7" name="Rectangle 2"/>
          <p:cNvSpPr txBox="1">
            <a:spLocks noChangeArrowheads="1"/>
          </p:cNvSpPr>
          <p:nvPr/>
        </p:nvSpPr>
        <p:spPr>
          <a:xfrm>
            <a:off x="5611818" y="2888010"/>
            <a:ext cx="2891570" cy="594122"/>
          </a:xfrm>
          <a:prstGeom prst="rect">
            <a:avLst/>
          </a:prstGeom>
        </p:spPr>
        <p:txBody>
          <a:bodyPr/>
          <a:lstStyle/>
          <a:p>
            <a:pPr>
              <a:defRPr/>
            </a:pPr>
            <a:r>
              <a:rPr lang="en-GB" sz="1400" dirty="0">
                <a:latin typeface="+mj-lt"/>
                <a:ea typeface="+mj-ea"/>
                <a:cs typeface="+mj-cs"/>
              </a:rPr>
              <a:t>continuous code review</a:t>
            </a:r>
            <a:endParaRPr lang="nl-NL" sz="1400" dirty="0">
              <a:latin typeface="+mj-lt"/>
              <a:ea typeface="+mj-ea"/>
              <a:cs typeface="+mj-cs"/>
            </a:endParaRPr>
          </a:p>
        </p:txBody>
      </p:sp>
      <p:sp>
        <p:nvSpPr>
          <p:cNvPr id="8" name="Rectangle 2"/>
          <p:cNvSpPr txBox="1">
            <a:spLocks noChangeArrowheads="1"/>
          </p:cNvSpPr>
          <p:nvPr/>
        </p:nvSpPr>
        <p:spPr>
          <a:xfrm>
            <a:off x="5611818" y="2202211"/>
            <a:ext cx="2891570" cy="594122"/>
          </a:xfrm>
          <a:prstGeom prst="rect">
            <a:avLst/>
          </a:prstGeom>
        </p:spPr>
        <p:txBody>
          <a:bodyPr/>
          <a:lstStyle/>
          <a:p>
            <a:pPr>
              <a:defRPr/>
            </a:pPr>
            <a:r>
              <a:rPr lang="en-GB" sz="1400" dirty="0">
                <a:latin typeface="+mj-lt"/>
                <a:ea typeface="+mj-ea"/>
                <a:cs typeface="+mj-cs"/>
              </a:rPr>
              <a:t>switch roles</a:t>
            </a:r>
            <a:endParaRPr lang="nl-NL" sz="1400" dirty="0">
              <a:latin typeface="+mj-lt"/>
              <a:ea typeface="+mj-ea"/>
              <a:cs typeface="+mj-cs"/>
            </a:endParaRPr>
          </a:p>
        </p:txBody>
      </p:sp>
      <p:sp>
        <p:nvSpPr>
          <p:cNvPr id="10" name="Title 9"/>
          <p:cNvSpPr>
            <a:spLocks noGrp="1"/>
          </p:cNvSpPr>
          <p:nvPr>
            <p:ph type="title"/>
          </p:nvPr>
        </p:nvSpPr>
        <p:spPr/>
        <p:txBody>
          <a:bodyPr/>
          <a:lstStyle/>
          <a:p>
            <a:r>
              <a:rPr lang="nl-BE" dirty="0"/>
              <a:t>Pair </a:t>
            </a:r>
            <a:r>
              <a:rPr lang="nl-BE" dirty="0" err="1"/>
              <a:t>programming</a:t>
            </a:r>
            <a:endParaRPr lang="nl-BE" dirty="0"/>
          </a:p>
        </p:txBody>
      </p:sp>
    </p:spTree>
    <p:extLst>
      <p:ext uri="{BB962C8B-B14F-4D97-AF65-F5344CB8AC3E}">
        <p14:creationId xmlns:p14="http://schemas.microsoft.com/office/powerpoint/2010/main" val="3545782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nl-BE" dirty="0" err="1"/>
              <a:t>Risks</a:t>
            </a:r>
            <a:endParaRPr lang="nl-BE" dirty="0"/>
          </a:p>
        </p:txBody>
      </p:sp>
      <p:sp>
        <p:nvSpPr>
          <p:cNvPr id="3" name="Rectangle 2"/>
          <p:cNvSpPr txBox="1">
            <a:spLocks noChangeArrowheads="1"/>
          </p:cNvSpPr>
          <p:nvPr/>
        </p:nvSpPr>
        <p:spPr>
          <a:xfrm>
            <a:off x="1913884" y="1143001"/>
            <a:ext cx="6452999" cy="594122"/>
          </a:xfrm>
          <a:prstGeom prst="rect">
            <a:avLst/>
          </a:prstGeom>
        </p:spPr>
        <p:txBody>
          <a:bodyPr/>
          <a:lstStyle/>
          <a:p>
            <a:pPr>
              <a:defRPr/>
            </a:pPr>
            <a:r>
              <a:rPr lang="en-US" sz="1350" dirty="0">
                <a:latin typeface="+mj-lt"/>
                <a:ea typeface="+mj-ea"/>
                <a:cs typeface="+mj-cs"/>
              </a:rPr>
              <a:t>t</a:t>
            </a:r>
            <a:r>
              <a:rPr lang="en-GB" sz="1350" dirty="0">
                <a:latin typeface="+mj-lt"/>
                <a:ea typeface="+mj-ea"/>
                <a:cs typeface="+mj-cs"/>
              </a:rPr>
              <a:t>he HTML guy is sick</a:t>
            </a:r>
            <a:endParaRPr lang="nl-NL" sz="1350" dirty="0">
              <a:latin typeface="+mj-lt"/>
              <a:ea typeface="+mj-ea"/>
              <a:cs typeface="+mj-cs"/>
            </a:endParaRPr>
          </a:p>
        </p:txBody>
      </p:sp>
      <p:sp>
        <p:nvSpPr>
          <p:cNvPr id="4" name="Rectangle 2"/>
          <p:cNvSpPr txBox="1">
            <a:spLocks noChangeArrowheads="1"/>
          </p:cNvSpPr>
          <p:nvPr/>
        </p:nvSpPr>
        <p:spPr>
          <a:xfrm>
            <a:off x="1913884" y="1624693"/>
            <a:ext cx="6452999" cy="594122"/>
          </a:xfrm>
          <a:prstGeom prst="rect">
            <a:avLst/>
          </a:prstGeom>
        </p:spPr>
        <p:txBody>
          <a:bodyPr/>
          <a:lstStyle/>
          <a:p>
            <a:pPr>
              <a:defRPr/>
            </a:pPr>
            <a:r>
              <a:rPr lang="en-US" sz="1350" dirty="0">
                <a:latin typeface="+mj-lt"/>
                <a:ea typeface="+mj-ea"/>
                <a:cs typeface="+mj-cs"/>
              </a:rPr>
              <a:t>t</a:t>
            </a:r>
            <a:r>
              <a:rPr lang="en-GB" sz="1350">
                <a:latin typeface="+mj-lt"/>
                <a:ea typeface="+mj-ea"/>
                <a:cs typeface="+mj-cs"/>
              </a:rPr>
              <a:t>he Person.CS </a:t>
            </a:r>
            <a:r>
              <a:rPr lang="en-GB" sz="1350" dirty="0">
                <a:latin typeface="+mj-lt"/>
                <a:ea typeface="+mj-ea"/>
                <a:cs typeface="+mj-cs"/>
              </a:rPr>
              <a:t>guy is sick</a:t>
            </a:r>
            <a:endParaRPr lang="nl-NL" sz="1350" dirty="0">
              <a:latin typeface="+mj-lt"/>
              <a:ea typeface="+mj-ea"/>
              <a:cs typeface="+mj-cs"/>
            </a:endParaRPr>
          </a:p>
        </p:txBody>
      </p:sp>
      <p:sp>
        <p:nvSpPr>
          <p:cNvPr id="5" name="Rectangle 2"/>
          <p:cNvSpPr txBox="1">
            <a:spLocks noChangeArrowheads="1"/>
          </p:cNvSpPr>
          <p:nvPr/>
        </p:nvSpPr>
        <p:spPr>
          <a:xfrm>
            <a:off x="1913884" y="2106386"/>
            <a:ext cx="6452999" cy="594122"/>
          </a:xfrm>
          <a:prstGeom prst="rect">
            <a:avLst/>
          </a:prstGeom>
        </p:spPr>
        <p:txBody>
          <a:bodyPr/>
          <a:lstStyle/>
          <a:p>
            <a:pPr>
              <a:defRPr/>
            </a:pPr>
            <a:r>
              <a:rPr lang="en-US" sz="1350" dirty="0">
                <a:latin typeface="+mj-lt"/>
                <a:ea typeface="+mj-ea"/>
                <a:cs typeface="+mj-cs"/>
              </a:rPr>
              <a:t>m</a:t>
            </a:r>
            <a:r>
              <a:rPr lang="en-GB" sz="1350" dirty="0" err="1">
                <a:latin typeface="+mj-lt"/>
                <a:ea typeface="+mj-ea"/>
                <a:cs typeface="+mj-cs"/>
              </a:rPr>
              <a:t>erge</a:t>
            </a:r>
            <a:r>
              <a:rPr lang="en-GB" sz="1350" dirty="0">
                <a:latin typeface="+mj-lt"/>
                <a:ea typeface="+mj-ea"/>
                <a:cs typeface="+mj-cs"/>
              </a:rPr>
              <a:t> 1000 lines of code at end of sprint</a:t>
            </a:r>
            <a:endParaRPr lang="nl-NL" sz="1350" dirty="0">
              <a:latin typeface="+mj-lt"/>
              <a:ea typeface="+mj-ea"/>
              <a:cs typeface="+mj-cs"/>
            </a:endParaRPr>
          </a:p>
        </p:txBody>
      </p:sp>
      <p:sp>
        <p:nvSpPr>
          <p:cNvPr id="6" name="Rectangle 2"/>
          <p:cNvSpPr txBox="1">
            <a:spLocks noChangeArrowheads="1"/>
          </p:cNvSpPr>
          <p:nvPr/>
        </p:nvSpPr>
        <p:spPr>
          <a:xfrm>
            <a:off x="1913884" y="2588079"/>
            <a:ext cx="6452999" cy="594122"/>
          </a:xfrm>
          <a:prstGeom prst="rect">
            <a:avLst/>
          </a:prstGeom>
        </p:spPr>
        <p:txBody>
          <a:bodyPr/>
          <a:lstStyle/>
          <a:p>
            <a:pPr>
              <a:defRPr/>
            </a:pPr>
            <a:r>
              <a:rPr lang="en-US" sz="1350" dirty="0">
                <a:latin typeface="+mj-lt"/>
                <a:ea typeface="+mj-ea"/>
                <a:cs typeface="+mj-cs"/>
              </a:rPr>
              <a:t>d</a:t>
            </a:r>
            <a:r>
              <a:rPr lang="en-GB" sz="1350" dirty="0" err="1">
                <a:latin typeface="+mj-lt"/>
                <a:ea typeface="+mj-ea"/>
                <a:cs typeface="+mj-cs"/>
              </a:rPr>
              <a:t>on’t</a:t>
            </a:r>
            <a:r>
              <a:rPr lang="en-GB" sz="1350" dirty="0">
                <a:latin typeface="+mj-lt"/>
                <a:ea typeface="+mj-ea"/>
                <a:cs typeface="+mj-cs"/>
              </a:rPr>
              <a:t> change the code, it will introduce regression bugs</a:t>
            </a:r>
            <a:endParaRPr lang="nl-NL" sz="1350" dirty="0">
              <a:latin typeface="+mj-lt"/>
              <a:ea typeface="+mj-ea"/>
              <a:cs typeface="+mj-cs"/>
            </a:endParaRPr>
          </a:p>
        </p:txBody>
      </p:sp>
      <p:sp>
        <p:nvSpPr>
          <p:cNvPr id="7" name="Rectangle 2"/>
          <p:cNvSpPr txBox="1">
            <a:spLocks noChangeArrowheads="1"/>
          </p:cNvSpPr>
          <p:nvPr/>
        </p:nvSpPr>
        <p:spPr>
          <a:xfrm>
            <a:off x="1913884" y="3551464"/>
            <a:ext cx="6452999" cy="594122"/>
          </a:xfrm>
          <a:prstGeom prst="rect">
            <a:avLst/>
          </a:prstGeom>
        </p:spPr>
        <p:txBody>
          <a:bodyPr/>
          <a:lstStyle/>
          <a:p>
            <a:pPr>
              <a:defRPr/>
            </a:pPr>
            <a:r>
              <a:rPr lang="en-US" sz="1350" dirty="0">
                <a:latin typeface="+mj-lt"/>
                <a:ea typeface="+mj-ea"/>
                <a:cs typeface="+mj-cs"/>
              </a:rPr>
              <a:t>t</a:t>
            </a:r>
            <a:r>
              <a:rPr lang="en-GB" sz="1350" dirty="0">
                <a:latin typeface="+mj-lt"/>
                <a:ea typeface="+mj-ea"/>
                <a:cs typeface="+mj-cs"/>
              </a:rPr>
              <a:t>he design is a mess</a:t>
            </a:r>
            <a:endParaRPr lang="nl-NL" sz="1350" dirty="0">
              <a:latin typeface="+mj-lt"/>
              <a:ea typeface="+mj-ea"/>
              <a:cs typeface="+mj-cs"/>
            </a:endParaRPr>
          </a:p>
        </p:txBody>
      </p:sp>
      <p:sp>
        <p:nvSpPr>
          <p:cNvPr id="8" name="Rectangle 2"/>
          <p:cNvSpPr txBox="1">
            <a:spLocks noChangeArrowheads="1"/>
          </p:cNvSpPr>
          <p:nvPr/>
        </p:nvSpPr>
        <p:spPr>
          <a:xfrm>
            <a:off x="1913884" y="4514851"/>
            <a:ext cx="6452999" cy="594122"/>
          </a:xfrm>
          <a:prstGeom prst="rect">
            <a:avLst/>
          </a:prstGeom>
        </p:spPr>
        <p:txBody>
          <a:bodyPr/>
          <a:lstStyle/>
          <a:p>
            <a:pPr>
              <a:defRPr/>
            </a:pPr>
            <a:r>
              <a:rPr lang="en-US" sz="1350" dirty="0">
                <a:latin typeface="+mj-lt"/>
                <a:ea typeface="+mj-ea"/>
                <a:cs typeface="+mj-cs"/>
              </a:rPr>
              <a:t>b</a:t>
            </a:r>
            <a:r>
              <a:rPr lang="en-GB" sz="1350" dirty="0" err="1">
                <a:latin typeface="+mj-lt"/>
                <a:ea typeface="+mj-ea"/>
                <a:cs typeface="+mj-cs"/>
              </a:rPr>
              <a:t>ut</a:t>
            </a:r>
            <a:r>
              <a:rPr lang="en-GB" sz="1350" dirty="0">
                <a:latin typeface="+mj-lt"/>
                <a:ea typeface="+mj-ea"/>
                <a:cs typeface="+mj-cs"/>
              </a:rPr>
              <a:t> it worked on my machine</a:t>
            </a:r>
            <a:endParaRPr lang="nl-NL" sz="1350" dirty="0">
              <a:latin typeface="+mj-lt"/>
              <a:ea typeface="+mj-ea"/>
              <a:cs typeface="+mj-cs"/>
            </a:endParaRPr>
          </a:p>
        </p:txBody>
      </p:sp>
      <p:sp>
        <p:nvSpPr>
          <p:cNvPr id="9" name="Rectangle 2"/>
          <p:cNvSpPr txBox="1">
            <a:spLocks noChangeArrowheads="1"/>
          </p:cNvSpPr>
          <p:nvPr/>
        </p:nvSpPr>
        <p:spPr>
          <a:xfrm>
            <a:off x="1913884" y="3069772"/>
            <a:ext cx="3657600" cy="594122"/>
          </a:xfrm>
          <a:prstGeom prst="rect">
            <a:avLst/>
          </a:prstGeom>
        </p:spPr>
        <p:txBody>
          <a:bodyPr/>
          <a:lstStyle/>
          <a:p>
            <a:pPr>
              <a:defRPr/>
            </a:pPr>
            <a:r>
              <a:rPr lang="en-US" sz="1350" dirty="0">
                <a:latin typeface="+mj-lt"/>
                <a:ea typeface="+mj-ea"/>
                <a:cs typeface="+mj-cs"/>
              </a:rPr>
              <a:t>c</a:t>
            </a:r>
            <a:r>
              <a:rPr lang="nl-BE" sz="1350" dirty="0">
                <a:latin typeface="+mj-lt"/>
                <a:ea typeface="+mj-ea"/>
                <a:cs typeface="+mj-cs"/>
              </a:rPr>
              <a:t>ustomer wanted something else</a:t>
            </a:r>
            <a:endParaRPr lang="nl-NL" sz="1350" dirty="0">
              <a:latin typeface="+mj-lt"/>
              <a:ea typeface="+mj-ea"/>
              <a:cs typeface="+mj-cs"/>
            </a:endParaRPr>
          </a:p>
        </p:txBody>
      </p:sp>
      <p:sp>
        <p:nvSpPr>
          <p:cNvPr id="10" name="Rectangle 2"/>
          <p:cNvSpPr txBox="1">
            <a:spLocks noChangeArrowheads="1"/>
          </p:cNvSpPr>
          <p:nvPr/>
        </p:nvSpPr>
        <p:spPr>
          <a:xfrm>
            <a:off x="1913884" y="4033157"/>
            <a:ext cx="3657600" cy="594122"/>
          </a:xfrm>
          <a:prstGeom prst="rect">
            <a:avLst/>
          </a:prstGeom>
        </p:spPr>
        <p:txBody>
          <a:bodyPr/>
          <a:lstStyle/>
          <a:p>
            <a:pPr>
              <a:defRPr/>
            </a:pPr>
            <a:r>
              <a:rPr lang="en-US" sz="1350" dirty="0">
                <a:latin typeface="+mj-lt"/>
                <a:ea typeface="+mj-ea"/>
                <a:cs typeface="+mj-cs"/>
              </a:rPr>
              <a:t>e</a:t>
            </a:r>
            <a:r>
              <a:rPr lang="nl-BE" sz="1350" dirty="0">
                <a:latin typeface="+mj-lt"/>
                <a:ea typeface="+mj-ea"/>
                <a:cs typeface="+mj-cs"/>
              </a:rPr>
              <a:t>veryone is leaving the project</a:t>
            </a:r>
            <a:endParaRPr lang="nl-NL" sz="1350" dirty="0">
              <a:latin typeface="+mj-lt"/>
              <a:ea typeface="+mj-ea"/>
              <a:cs typeface="+mj-cs"/>
            </a:endParaRPr>
          </a:p>
        </p:txBody>
      </p:sp>
    </p:spTree>
    <p:extLst>
      <p:ext uri="{BB962C8B-B14F-4D97-AF65-F5344CB8AC3E}">
        <p14:creationId xmlns:p14="http://schemas.microsoft.com/office/powerpoint/2010/main" val="232074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1999" y="2494418"/>
            <a:ext cx="3073231" cy="594122"/>
          </a:xfrm>
          <a:prstGeom prst="rect">
            <a:avLst/>
          </a:prstGeom>
        </p:spPr>
        <p:txBody>
          <a:bodyPr/>
          <a:lstStyle/>
          <a:p>
            <a:pPr>
              <a:defRPr/>
            </a:pPr>
            <a:r>
              <a:rPr lang="en-GB" sz="1400" dirty="0">
                <a:latin typeface="+mj-lt"/>
                <a:ea typeface="+mj-ea"/>
                <a:cs typeface="+mj-cs"/>
              </a:rPr>
              <a:t>sharing knowledge: </a:t>
            </a:r>
          </a:p>
          <a:p>
            <a:pPr>
              <a:defRPr/>
            </a:pPr>
            <a:r>
              <a:rPr lang="en-GB" sz="1400" dirty="0">
                <a:latin typeface="+mj-lt"/>
                <a:ea typeface="+mj-ea"/>
                <a:cs typeface="+mj-cs"/>
              </a:rPr>
              <a:t>info sessions &amp; pairing</a:t>
            </a:r>
            <a:endParaRPr lang="nl-NL" sz="1400" dirty="0">
              <a:latin typeface="+mj-lt"/>
              <a:ea typeface="+mj-ea"/>
              <a:cs typeface="+mj-cs"/>
            </a:endParaRPr>
          </a:p>
        </p:txBody>
      </p:sp>
      <p:sp>
        <p:nvSpPr>
          <p:cNvPr id="6" name="Rectangle 2"/>
          <p:cNvSpPr txBox="1">
            <a:spLocks noChangeArrowheads="1"/>
          </p:cNvSpPr>
          <p:nvPr/>
        </p:nvSpPr>
        <p:spPr>
          <a:xfrm>
            <a:off x="4572000" y="1637168"/>
            <a:ext cx="3074706" cy="594122"/>
          </a:xfrm>
          <a:prstGeom prst="rect">
            <a:avLst/>
          </a:prstGeom>
        </p:spPr>
        <p:txBody>
          <a:bodyPr/>
          <a:lstStyle/>
          <a:p>
            <a:pPr>
              <a:defRPr/>
            </a:pPr>
            <a:r>
              <a:rPr lang="en-GB" sz="1400" dirty="0">
                <a:latin typeface="+mj-lt"/>
                <a:ea typeface="+mj-ea"/>
                <a:cs typeface="+mj-cs"/>
              </a:rPr>
              <a:t>everyone is familiar with technology used in project</a:t>
            </a:r>
            <a:endParaRPr lang="nl-NL" sz="1400" dirty="0">
              <a:latin typeface="+mj-lt"/>
              <a:ea typeface="+mj-ea"/>
              <a:cs typeface="+mj-cs"/>
            </a:endParaRPr>
          </a:p>
        </p:txBody>
      </p:sp>
      <p:sp>
        <p:nvSpPr>
          <p:cNvPr id="7" name="Rectangle 2"/>
          <p:cNvSpPr txBox="1">
            <a:spLocks noChangeArrowheads="1"/>
          </p:cNvSpPr>
          <p:nvPr/>
        </p:nvSpPr>
        <p:spPr>
          <a:xfrm>
            <a:off x="4571999" y="3351669"/>
            <a:ext cx="3073231" cy="594122"/>
          </a:xfrm>
          <a:prstGeom prst="rect">
            <a:avLst/>
          </a:prstGeom>
        </p:spPr>
        <p:txBody>
          <a:bodyPr/>
          <a:lstStyle/>
          <a:p>
            <a:pPr>
              <a:defRPr/>
            </a:pPr>
            <a:r>
              <a:rPr lang="en-GB" sz="1400" dirty="0">
                <a:latin typeface="+mj-lt"/>
                <a:ea typeface="+mj-ea"/>
                <a:cs typeface="+mj-cs"/>
              </a:rPr>
              <a:t>generalist &gt; specialist</a:t>
            </a:r>
            <a:endParaRPr lang="nl-NL" sz="1400" dirty="0">
              <a:latin typeface="+mj-lt"/>
              <a:ea typeface="+mj-ea"/>
              <a:cs typeface="+mj-cs"/>
            </a:endParaRPr>
          </a:p>
        </p:txBody>
      </p:sp>
      <p:sp>
        <p:nvSpPr>
          <p:cNvPr id="9" name="Rectangle 2"/>
          <p:cNvSpPr txBox="1">
            <a:spLocks noChangeArrowheads="1"/>
          </p:cNvSpPr>
          <p:nvPr/>
        </p:nvSpPr>
        <p:spPr>
          <a:xfrm>
            <a:off x="1433923" y="948146"/>
            <a:ext cx="5195699" cy="594122"/>
          </a:xfrm>
          <a:prstGeom prst="rect">
            <a:avLst/>
          </a:prstGeom>
        </p:spPr>
        <p:txBody>
          <a:bodyPr/>
          <a:lstStyle/>
          <a:p>
            <a:pPr>
              <a:defRPr/>
            </a:pPr>
            <a:r>
              <a:rPr lang="en-US" sz="1600" i="1" dirty="0">
                <a:latin typeface="+mj-lt"/>
                <a:ea typeface="+mj-ea"/>
                <a:cs typeface="+mj-cs"/>
              </a:rPr>
              <a:t>t</a:t>
            </a:r>
            <a:r>
              <a:rPr lang="en-GB" sz="1600" i="1" dirty="0">
                <a:latin typeface="+mj-lt"/>
                <a:ea typeface="+mj-ea"/>
                <a:cs typeface="+mj-cs"/>
              </a:rPr>
              <a:t>he </a:t>
            </a:r>
            <a:r>
              <a:rPr lang="en-GB" sz="1400" i="1" dirty="0">
                <a:latin typeface="+mj-lt"/>
                <a:ea typeface="+mj-ea"/>
                <a:cs typeface="+mj-cs"/>
              </a:rPr>
              <a:t>HTML</a:t>
            </a:r>
            <a:r>
              <a:rPr lang="en-GB" sz="1600" i="1" dirty="0">
                <a:latin typeface="+mj-lt"/>
                <a:ea typeface="+mj-ea"/>
                <a:cs typeface="+mj-cs"/>
              </a:rPr>
              <a:t> guy is sick</a:t>
            </a:r>
            <a:endParaRPr lang="nl-NL" sz="1600" i="1" dirty="0">
              <a:latin typeface="+mj-lt"/>
              <a:ea typeface="+mj-ea"/>
              <a:cs typeface="+mj-cs"/>
            </a:endParaRPr>
          </a:p>
        </p:txBody>
      </p:sp>
      <p:sp>
        <p:nvSpPr>
          <p:cNvPr id="10" name="Title 9"/>
          <p:cNvSpPr>
            <a:spLocks noGrp="1"/>
          </p:cNvSpPr>
          <p:nvPr>
            <p:ph type="title"/>
          </p:nvPr>
        </p:nvSpPr>
        <p:spPr/>
        <p:txBody>
          <a:bodyPr/>
          <a:lstStyle/>
          <a:p>
            <a:r>
              <a:rPr lang="nl-BE" dirty="0" err="1"/>
              <a:t>Technological</a:t>
            </a:r>
            <a:r>
              <a:rPr lang="nl-BE" dirty="0"/>
              <a:t> </a:t>
            </a:r>
            <a:r>
              <a:rPr lang="nl-BE" dirty="0" err="1"/>
              <a:t>diversity</a:t>
            </a:r>
            <a:endParaRPr lang="nl-BE"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635646"/>
            <a:ext cx="4373733" cy="3507854"/>
          </a:xfrm>
          <a:prstGeom prst="rect">
            <a:avLst/>
          </a:prstGeom>
        </p:spPr>
      </p:pic>
    </p:spTree>
    <p:extLst>
      <p:ext uri="{BB962C8B-B14F-4D97-AF65-F5344CB8AC3E}">
        <p14:creationId xmlns:p14="http://schemas.microsoft.com/office/powerpoint/2010/main" val="190332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nl-BE"/>
              <a:t>Shared code</a:t>
            </a:r>
            <a:endParaRPr lang="nl-NL" dirty="0"/>
          </a:p>
        </p:txBody>
      </p:sp>
      <p:sp>
        <p:nvSpPr>
          <p:cNvPr id="7" name="Rectangle 2"/>
          <p:cNvSpPr txBox="1">
            <a:spLocks noChangeArrowheads="1"/>
          </p:cNvSpPr>
          <p:nvPr/>
        </p:nvSpPr>
        <p:spPr>
          <a:xfrm>
            <a:off x="5515044" y="1499037"/>
            <a:ext cx="2729364" cy="594122"/>
          </a:xfrm>
          <a:prstGeom prst="rect">
            <a:avLst/>
          </a:prstGeom>
        </p:spPr>
        <p:txBody>
          <a:bodyPr/>
          <a:lstStyle/>
          <a:p>
            <a:pPr>
              <a:defRPr/>
            </a:pPr>
            <a:r>
              <a:rPr lang="en-GB" sz="1400" dirty="0">
                <a:latin typeface="+mj-lt"/>
                <a:ea typeface="+mj-ea"/>
                <a:cs typeface="+mj-cs"/>
              </a:rPr>
              <a:t>Every developer changes</a:t>
            </a:r>
          </a:p>
          <a:p>
            <a:pPr>
              <a:defRPr/>
            </a:pPr>
            <a:r>
              <a:rPr lang="en-GB" sz="1400" dirty="0">
                <a:latin typeface="+mj-lt"/>
                <a:ea typeface="+mj-ea"/>
                <a:cs typeface="+mj-cs"/>
              </a:rPr>
              <a:t>all the code</a:t>
            </a:r>
            <a:endParaRPr lang="nl-NL" sz="1400" dirty="0">
              <a:latin typeface="+mj-lt"/>
              <a:ea typeface="+mj-ea"/>
              <a:cs typeface="+mj-cs"/>
            </a:endParaRPr>
          </a:p>
        </p:txBody>
      </p:sp>
      <p:sp>
        <p:nvSpPr>
          <p:cNvPr id="8" name="Rectangle 2"/>
          <p:cNvSpPr txBox="1">
            <a:spLocks noChangeArrowheads="1"/>
          </p:cNvSpPr>
          <p:nvPr/>
        </p:nvSpPr>
        <p:spPr>
          <a:xfrm>
            <a:off x="5515044" y="3156387"/>
            <a:ext cx="2730672" cy="594122"/>
          </a:xfrm>
          <a:prstGeom prst="rect">
            <a:avLst/>
          </a:prstGeom>
        </p:spPr>
        <p:txBody>
          <a:bodyPr/>
          <a:lstStyle/>
          <a:p>
            <a:pPr>
              <a:defRPr/>
            </a:pPr>
            <a:r>
              <a:rPr lang="en-GB" sz="1400" dirty="0">
                <a:latin typeface="+mj-lt"/>
                <a:ea typeface="+mj-ea"/>
                <a:cs typeface="+mj-cs"/>
              </a:rPr>
              <a:t>Code conventions</a:t>
            </a:r>
            <a:endParaRPr lang="nl-NL" sz="1400" dirty="0">
              <a:latin typeface="+mj-lt"/>
              <a:ea typeface="+mj-ea"/>
              <a:cs typeface="+mj-cs"/>
            </a:endParaRPr>
          </a:p>
        </p:txBody>
      </p:sp>
      <p:sp>
        <p:nvSpPr>
          <p:cNvPr id="6" name="Rectangle 2"/>
          <p:cNvSpPr txBox="1">
            <a:spLocks noChangeArrowheads="1"/>
          </p:cNvSpPr>
          <p:nvPr/>
        </p:nvSpPr>
        <p:spPr>
          <a:xfrm>
            <a:off x="1407258" y="965825"/>
            <a:ext cx="4338449" cy="594122"/>
          </a:xfrm>
          <a:prstGeom prst="rect">
            <a:avLst/>
          </a:prstGeom>
        </p:spPr>
        <p:txBody>
          <a:bodyPr/>
          <a:lstStyle/>
          <a:p>
            <a:pPr>
              <a:defRPr/>
            </a:pPr>
            <a:r>
              <a:rPr lang="en-US" sz="1400" i="1" dirty="0">
                <a:latin typeface="+mj-lt"/>
                <a:ea typeface="+mj-ea"/>
                <a:cs typeface="+mj-cs"/>
              </a:rPr>
              <a:t>t</a:t>
            </a:r>
            <a:r>
              <a:rPr lang="en-GB" sz="1400" i="1" dirty="0">
                <a:latin typeface="+mj-lt"/>
                <a:ea typeface="+mj-ea"/>
                <a:cs typeface="+mj-cs"/>
              </a:rPr>
              <a:t>he </a:t>
            </a:r>
            <a:r>
              <a:rPr lang="en-GB" sz="1400" i="1" dirty="0" err="1">
                <a:latin typeface="+mj-lt"/>
                <a:ea typeface="+mj-ea"/>
                <a:cs typeface="+mj-cs"/>
              </a:rPr>
              <a:t>Person.cs</a:t>
            </a:r>
            <a:r>
              <a:rPr lang="en-GB" sz="1400" i="1" dirty="0">
                <a:latin typeface="+mj-lt"/>
                <a:ea typeface="+mj-ea"/>
                <a:cs typeface="+mj-cs"/>
              </a:rPr>
              <a:t> guy is sick</a:t>
            </a:r>
            <a:endParaRPr lang="nl-NL" sz="1400" i="1" dirty="0">
              <a:latin typeface="+mj-lt"/>
              <a:ea typeface="+mj-ea"/>
              <a:cs typeface="+mj-cs"/>
            </a:endParaRPr>
          </a:p>
        </p:txBody>
      </p:sp>
      <p:sp>
        <p:nvSpPr>
          <p:cNvPr id="11" name="Rectangle 2"/>
          <p:cNvSpPr txBox="1">
            <a:spLocks noChangeArrowheads="1"/>
          </p:cNvSpPr>
          <p:nvPr/>
        </p:nvSpPr>
        <p:spPr>
          <a:xfrm>
            <a:off x="5498951" y="2327712"/>
            <a:ext cx="3027684" cy="594122"/>
          </a:xfrm>
          <a:prstGeom prst="rect">
            <a:avLst/>
          </a:prstGeom>
        </p:spPr>
        <p:txBody>
          <a:bodyPr/>
          <a:lstStyle/>
          <a:p>
            <a:pPr>
              <a:defRPr/>
            </a:pPr>
            <a:r>
              <a:rPr lang="en-GB" sz="1400" dirty="0">
                <a:latin typeface="+mj-lt"/>
                <a:ea typeface="+mj-ea"/>
                <a:cs typeface="+mj-cs"/>
              </a:rPr>
              <a:t>Collective ownership</a:t>
            </a:r>
            <a:endParaRPr lang="nl-NL" sz="1400" dirty="0">
              <a:latin typeface="+mj-lt"/>
              <a:ea typeface="+mj-ea"/>
              <a:cs typeface="+mj-cs"/>
            </a:endParaRPr>
          </a:p>
        </p:txBody>
      </p:sp>
      <p:pic>
        <p:nvPicPr>
          <p:cNvPr id="2" name="Picture 1" descr="IMG_004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14942"/>
            <a:ext cx="5456151" cy="3637434"/>
          </a:xfrm>
          <a:prstGeom prst="rect">
            <a:avLst/>
          </a:prstGeom>
        </p:spPr>
      </p:pic>
    </p:spTree>
    <p:extLst>
      <p:ext uri="{BB962C8B-B14F-4D97-AF65-F5344CB8AC3E}">
        <p14:creationId xmlns:p14="http://schemas.microsoft.com/office/powerpoint/2010/main" val="373517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sp>
        <p:nvSpPr>
          <p:cNvPr id="7" name="Rectangle 2"/>
          <p:cNvSpPr txBox="1">
            <a:spLocks noChangeArrowheads="1"/>
          </p:cNvSpPr>
          <p:nvPr/>
        </p:nvSpPr>
        <p:spPr>
          <a:xfrm>
            <a:off x="1431493" y="828676"/>
            <a:ext cx="6452999" cy="594122"/>
          </a:xfrm>
          <a:prstGeom prst="rect">
            <a:avLst/>
          </a:prstGeom>
        </p:spPr>
        <p:txBody>
          <a:bodyPr/>
          <a:lstStyle/>
          <a:p>
            <a:pPr>
              <a:defRPr/>
            </a:pPr>
            <a:r>
              <a:rPr lang="en-US" sz="1350" i="1" dirty="0">
                <a:latin typeface="+mj-lt"/>
                <a:ea typeface="+mj-ea"/>
                <a:cs typeface="+mj-cs"/>
              </a:rPr>
              <a:t>d</a:t>
            </a:r>
            <a:r>
              <a:rPr lang="en-GB" sz="1350" i="1" dirty="0" err="1">
                <a:latin typeface="+mj-lt"/>
                <a:ea typeface="+mj-ea"/>
                <a:cs typeface="+mj-cs"/>
              </a:rPr>
              <a:t>on’t</a:t>
            </a:r>
            <a:r>
              <a:rPr lang="en-GB" sz="1350" i="1" dirty="0">
                <a:latin typeface="+mj-lt"/>
                <a:ea typeface="+mj-ea"/>
                <a:cs typeface="+mj-cs"/>
              </a:rPr>
              <a:t> change the code, it will introduce regression bugs</a:t>
            </a:r>
            <a:endParaRPr lang="nl-NL" sz="1350" i="1" dirty="0">
              <a:latin typeface="+mj-lt"/>
              <a:ea typeface="+mj-ea"/>
              <a:cs typeface="+mj-cs"/>
            </a:endParaRPr>
          </a:p>
        </p:txBody>
      </p:sp>
      <p:sp>
        <p:nvSpPr>
          <p:cNvPr id="9" name="Rectangle 2"/>
          <p:cNvSpPr txBox="1">
            <a:spLocks noChangeArrowheads="1"/>
          </p:cNvSpPr>
          <p:nvPr/>
        </p:nvSpPr>
        <p:spPr>
          <a:xfrm>
            <a:off x="3203848" y="1562101"/>
            <a:ext cx="3960440" cy="594122"/>
          </a:xfrm>
          <a:prstGeom prst="rect">
            <a:avLst/>
          </a:prstGeom>
        </p:spPr>
        <p:txBody>
          <a:bodyPr/>
          <a:lstStyle/>
          <a:p>
            <a:pPr>
              <a:defRPr/>
            </a:pPr>
            <a:r>
              <a:rPr lang="en-US" sz="1400" dirty="0">
                <a:latin typeface="+mj-lt"/>
                <a:ea typeface="+mj-ea"/>
                <a:cs typeface="+mj-cs"/>
              </a:rPr>
              <a:t>f</a:t>
            </a:r>
            <a:r>
              <a:rPr lang="en-GB" sz="1400" dirty="0" err="1">
                <a:latin typeface="+mj-lt"/>
                <a:ea typeface="+mj-ea"/>
                <a:cs typeface="+mj-cs"/>
              </a:rPr>
              <a:t>ast</a:t>
            </a:r>
            <a:r>
              <a:rPr lang="en-GB" sz="1400" dirty="0">
                <a:latin typeface="+mj-lt"/>
                <a:ea typeface="+mj-ea"/>
                <a:cs typeface="+mj-cs"/>
              </a:rPr>
              <a:t> feedback on state of my code</a:t>
            </a:r>
            <a:endParaRPr lang="nl-NL" sz="1400" dirty="0">
              <a:latin typeface="+mj-lt"/>
              <a:ea typeface="+mj-ea"/>
              <a:cs typeface="+mj-cs"/>
            </a:endParaRPr>
          </a:p>
        </p:txBody>
      </p:sp>
      <p:sp>
        <p:nvSpPr>
          <p:cNvPr id="10" name="Rectangle 2"/>
          <p:cNvSpPr txBox="1">
            <a:spLocks noChangeArrowheads="1"/>
          </p:cNvSpPr>
          <p:nvPr/>
        </p:nvSpPr>
        <p:spPr>
          <a:xfrm>
            <a:off x="3203848" y="2209801"/>
            <a:ext cx="3960440" cy="594122"/>
          </a:xfrm>
          <a:prstGeom prst="rect">
            <a:avLst/>
          </a:prstGeom>
        </p:spPr>
        <p:txBody>
          <a:bodyPr/>
          <a:lstStyle/>
          <a:p>
            <a:pPr>
              <a:defRPr/>
            </a:pPr>
            <a:r>
              <a:rPr lang="en-US" sz="1400" dirty="0">
                <a:latin typeface="+mj-lt"/>
                <a:ea typeface="+mj-ea"/>
                <a:cs typeface="+mj-cs"/>
              </a:rPr>
              <a:t>s</a:t>
            </a:r>
            <a:r>
              <a:rPr lang="nl-BE" sz="1400" dirty="0">
                <a:latin typeface="+mj-lt"/>
                <a:ea typeface="+mj-ea"/>
                <a:cs typeface="+mj-cs"/>
              </a:rPr>
              <a:t>afety net for catching regression</a:t>
            </a:r>
            <a:endParaRPr lang="nl-NL" sz="1400" dirty="0">
              <a:latin typeface="+mj-lt"/>
              <a:ea typeface="+mj-ea"/>
              <a:cs typeface="+mj-cs"/>
            </a:endParaRPr>
          </a:p>
        </p:txBody>
      </p:sp>
      <p:sp>
        <p:nvSpPr>
          <p:cNvPr id="11" name="Rectangle 2"/>
          <p:cNvSpPr txBox="1">
            <a:spLocks noChangeArrowheads="1"/>
          </p:cNvSpPr>
          <p:nvPr/>
        </p:nvSpPr>
        <p:spPr>
          <a:xfrm>
            <a:off x="3203848" y="2857501"/>
            <a:ext cx="3960440" cy="594122"/>
          </a:xfrm>
          <a:prstGeom prst="rect">
            <a:avLst/>
          </a:prstGeom>
        </p:spPr>
        <p:txBody>
          <a:bodyPr/>
          <a:lstStyle/>
          <a:p>
            <a:pPr>
              <a:defRPr/>
            </a:pPr>
            <a:r>
              <a:rPr lang="en-US" sz="1400" dirty="0">
                <a:latin typeface="+mj-lt"/>
                <a:ea typeface="+mj-ea"/>
                <a:cs typeface="+mj-cs"/>
              </a:rPr>
              <a:t>a</a:t>
            </a:r>
            <a:r>
              <a:rPr lang="nl-BE" sz="1400" dirty="0">
                <a:latin typeface="+mj-lt"/>
                <a:ea typeface="+mj-ea"/>
                <a:cs typeface="+mj-cs"/>
              </a:rPr>
              <a:t>ids in design</a:t>
            </a:r>
            <a:endParaRPr lang="nl-NL" sz="1400" dirty="0">
              <a:latin typeface="+mj-lt"/>
              <a:ea typeface="+mj-ea"/>
              <a:cs typeface="+mj-cs"/>
            </a:endParaRPr>
          </a:p>
        </p:txBody>
      </p:sp>
      <p:sp>
        <p:nvSpPr>
          <p:cNvPr id="12" name="Rectangle 2"/>
          <p:cNvSpPr txBox="1">
            <a:spLocks noChangeArrowheads="1"/>
          </p:cNvSpPr>
          <p:nvPr/>
        </p:nvSpPr>
        <p:spPr>
          <a:xfrm>
            <a:off x="3203848" y="3505201"/>
            <a:ext cx="3960440" cy="594122"/>
          </a:xfrm>
          <a:prstGeom prst="rect">
            <a:avLst/>
          </a:prstGeom>
        </p:spPr>
        <p:txBody>
          <a:bodyPr/>
          <a:lstStyle/>
          <a:p>
            <a:pPr>
              <a:defRPr/>
            </a:pPr>
            <a:r>
              <a:rPr lang="en-US" sz="1400" dirty="0">
                <a:latin typeface="+mj-lt"/>
                <a:ea typeface="+mj-ea"/>
                <a:cs typeface="+mj-cs"/>
              </a:rPr>
              <a:t>e</a:t>
            </a:r>
            <a:r>
              <a:rPr lang="nl-BE" sz="1400" dirty="0">
                <a:latin typeface="+mj-lt"/>
                <a:ea typeface="+mj-ea"/>
                <a:cs typeface="+mj-cs"/>
              </a:rPr>
              <a:t>xecutable documentation</a:t>
            </a:r>
            <a:endParaRPr lang="nl-NL" sz="1400" dirty="0">
              <a:latin typeface="+mj-lt"/>
              <a:ea typeface="+mj-ea"/>
              <a:cs typeface="+mj-cs"/>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1571625"/>
            <a:ext cx="3214688"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384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pic>
        <p:nvPicPr>
          <p:cNvPr id="4" name="Picture 3"/>
          <p:cNvPicPr>
            <a:picLocks noChangeAspect="1"/>
          </p:cNvPicPr>
          <p:nvPr/>
        </p:nvPicPr>
        <p:blipFill>
          <a:blip r:embed="rId3"/>
          <a:stretch>
            <a:fillRect/>
          </a:stretch>
        </p:blipFill>
        <p:spPr>
          <a:xfrm>
            <a:off x="1221316" y="1529837"/>
            <a:ext cx="6529919" cy="985444"/>
          </a:xfrm>
          <a:prstGeom prst="rect">
            <a:avLst/>
          </a:prstGeom>
        </p:spPr>
      </p:pic>
      <p:sp>
        <p:nvSpPr>
          <p:cNvPr id="5" name="Rectangle 2"/>
          <p:cNvSpPr txBox="1">
            <a:spLocks noChangeArrowheads="1"/>
          </p:cNvSpPr>
          <p:nvPr/>
        </p:nvSpPr>
        <p:spPr>
          <a:xfrm>
            <a:off x="1114425" y="2729987"/>
            <a:ext cx="1314450" cy="540000"/>
          </a:xfrm>
          <a:prstGeom prst="rect">
            <a:avLst/>
          </a:prstGeom>
        </p:spPr>
        <p:txBody>
          <a:bodyPr/>
          <a:lstStyle/>
          <a:p>
            <a:pPr algn="ctr">
              <a:defRPr/>
            </a:pPr>
            <a:r>
              <a:rPr lang="en-US" sz="1350" dirty="0">
                <a:latin typeface="+mj-lt"/>
                <a:ea typeface="+mj-ea"/>
                <a:cs typeface="+mj-cs"/>
              </a:rPr>
              <a:t>W</a:t>
            </a:r>
            <a:r>
              <a:rPr lang="en-GB" sz="1350" dirty="0">
                <a:latin typeface="+mj-lt"/>
                <a:ea typeface="+mj-ea"/>
                <a:cs typeface="+mj-cs"/>
              </a:rPr>
              <a:t>rite test</a:t>
            </a:r>
            <a:endParaRPr lang="nl-NL" sz="1350" dirty="0">
              <a:latin typeface="+mj-lt"/>
              <a:ea typeface="+mj-ea"/>
              <a:cs typeface="+mj-cs"/>
            </a:endParaRPr>
          </a:p>
        </p:txBody>
      </p:sp>
      <p:sp>
        <p:nvSpPr>
          <p:cNvPr id="6" name="Rectangle 2"/>
          <p:cNvSpPr txBox="1">
            <a:spLocks noChangeArrowheads="1"/>
          </p:cNvSpPr>
          <p:nvPr/>
        </p:nvSpPr>
        <p:spPr>
          <a:xfrm>
            <a:off x="2514600" y="2729987"/>
            <a:ext cx="1314450" cy="540000"/>
          </a:xfrm>
          <a:prstGeom prst="rect">
            <a:avLst/>
          </a:prstGeom>
        </p:spPr>
        <p:txBody>
          <a:bodyPr/>
          <a:lstStyle/>
          <a:p>
            <a:pPr algn="ctr">
              <a:defRPr/>
            </a:pPr>
            <a:r>
              <a:rPr lang="nl-BE" sz="1350" dirty="0">
                <a:latin typeface="+mj-lt"/>
                <a:ea typeface="+mj-ea"/>
                <a:cs typeface="+mj-cs"/>
              </a:rPr>
              <a:t>Run test</a:t>
            </a:r>
            <a:endParaRPr lang="nl-NL" sz="1350" dirty="0">
              <a:latin typeface="+mj-lt"/>
              <a:ea typeface="+mj-ea"/>
              <a:cs typeface="+mj-cs"/>
            </a:endParaRPr>
          </a:p>
        </p:txBody>
      </p:sp>
      <p:sp>
        <p:nvSpPr>
          <p:cNvPr id="7" name="Rectangle 2"/>
          <p:cNvSpPr txBox="1">
            <a:spLocks noChangeArrowheads="1"/>
          </p:cNvSpPr>
          <p:nvPr/>
        </p:nvSpPr>
        <p:spPr>
          <a:xfrm>
            <a:off x="3914775" y="2729987"/>
            <a:ext cx="1314450" cy="540000"/>
          </a:xfrm>
          <a:prstGeom prst="rect">
            <a:avLst/>
          </a:prstGeom>
        </p:spPr>
        <p:txBody>
          <a:bodyPr/>
          <a:lstStyle/>
          <a:p>
            <a:pPr algn="ctr">
              <a:defRPr/>
            </a:pPr>
            <a:r>
              <a:rPr lang="nl-BE" sz="1350" dirty="0">
                <a:latin typeface="+mj-lt"/>
                <a:ea typeface="+mj-ea"/>
                <a:cs typeface="+mj-cs"/>
              </a:rPr>
              <a:t>Write code</a:t>
            </a:r>
            <a:endParaRPr lang="nl-NL" sz="1350" dirty="0">
              <a:latin typeface="+mj-lt"/>
              <a:ea typeface="+mj-ea"/>
              <a:cs typeface="+mj-cs"/>
            </a:endParaRPr>
          </a:p>
        </p:txBody>
      </p:sp>
      <p:sp>
        <p:nvSpPr>
          <p:cNvPr id="8" name="Rectangle 2"/>
          <p:cNvSpPr txBox="1">
            <a:spLocks noChangeArrowheads="1"/>
          </p:cNvSpPr>
          <p:nvPr/>
        </p:nvSpPr>
        <p:spPr>
          <a:xfrm>
            <a:off x="5314950" y="2729987"/>
            <a:ext cx="1314450" cy="540000"/>
          </a:xfrm>
          <a:prstGeom prst="rect">
            <a:avLst/>
          </a:prstGeom>
        </p:spPr>
        <p:txBody>
          <a:bodyPr/>
          <a:lstStyle/>
          <a:p>
            <a:pPr algn="ctr">
              <a:defRPr/>
            </a:pPr>
            <a:r>
              <a:rPr lang="nl-BE" sz="1350" dirty="0">
                <a:latin typeface="+mj-lt"/>
                <a:ea typeface="+mj-ea"/>
                <a:cs typeface="+mj-cs"/>
              </a:rPr>
              <a:t>Run test</a:t>
            </a:r>
            <a:endParaRPr lang="nl-NL" sz="1350" dirty="0">
              <a:latin typeface="+mj-lt"/>
              <a:ea typeface="+mj-ea"/>
              <a:cs typeface="+mj-cs"/>
            </a:endParaRPr>
          </a:p>
        </p:txBody>
      </p:sp>
      <p:sp>
        <p:nvSpPr>
          <p:cNvPr id="9" name="Rectangle 2"/>
          <p:cNvSpPr txBox="1">
            <a:spLocks noChangeArrowheads="1"/>
          </p:cNvSpPr>
          <p:nvPr/>
        </p:nvSpPr>
        <p:spPr>
          <a:xfrm>
            <a:off x="6715125" y="2729987"/>
            <a:ext cx="1314450" cy="540000"/>
          </a:xfrm>
          <a:prstGeom prst="rect">
            <a:avLst/>
          </a:prstGeom>
        </p:spPr>
        <p:txBody>
          <a:bodyPr/>
          <a:lstStyle/>
          <a:p>
            <a:pPr algn="ctr">
              <a:defRPr/>
            </a:pPr>
            <a:r>
              <a:rPr lang="nl-BE" sz="1350" dirty="0">
                <a:latin typeface="+mj-lt"/>
                <a:ea typeface="+mj-ea"/>
                <a:cs typeface="+mj-cs"/>
              </a:rPr>
              <a:t>Refactor</a:t>
            </a:r>
            <a:endParaRPr lang="nl-NL" sz="1350" dirty="0">
              <a:latin typeface="+mj-lt"/>
              <a:ea typeface="+mj-ea"/>
              <a:cs typeface="+mj-cs"/>
            </a:endParaRPr>
          </a:p>
        </p:txBody>
      </p:sp>
      <p:sp>
        <p:nvSpPr>
          <p:cNvPr id="10" name="Curved Left Arrow 9"/>
          <p:cNvSpPr/>
          <p:nvPr/>
        </p:nvSpPr>
        <p:spPr>
          <a:xfrm rot="5400000">
            <a:off x="6359012" y="2686051"/>
            <a:ext cx="483626" cy="1371600"/>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422148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2545373" y="1762125"/>
            <a:ext cx="3995006" cy="2090738"/>
            <a:chOff x="2025089" y="2348880"/>
            <a:chExt cx="5770594" cy="2788602"/>
          </a:xfrm>
        </p:grpSpPr>
        <p:sp>
          <p:nvSpPr>
            <p:cNvPr id="9222" name="Rectangle 3"/>
            <p:cNvSpPr>
              <a:spLocks noChangeArrowheads="1"/>
            </p:cNvSpPr>
            <p:nvPr/>
          </p:nvSpPr>
          <p:spPr bwMode="auto">
            <a:xfrm>
              <a:off x="5173119" y="2348880"/>
              <a:ext cx="2622564" cy="690799"/>
            </a:xfrm>
            <a:prstGeom prst="rect">
              <a:avLst/>
            </a:prstGeom>
            <a:ln>
              <a:solidFill>
                <a:schemeClr val="bg1"/>
              </a:solid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2700" dirty="0"/>
                <a:t>Scrum</a:t>
              </a:r>
              <a:endParaRPr lang="nl-NL" sz="2700" dirty="0"/>
            </a:p>
          </p:txBody>
        </p:sp>
        <p:sp>
          <p:nvSpPr>
            <p:cNvPr id="9224" name="Rectangle 7"/>
            <p:cNvSpPr>
              <a:spLocks noChangeArrowheads="1"/>
            </p:cNvSpPr>
            <p:nvPr/>
          </p:nvSpPr>
          <p:spPr bwMode="auto">
            <a:xfrm>
              <a:off x="2025089" y="2348880"/>
              <a:ext cx="2622564" cy="690799"/>
            </a:xfrm>
            <a:prstGeom prst="rect">
              <a:avLst/>
            </a:prstGeom>
            <a:ln>
              <a:noFill/>
              <a:headEnd/>
              <a:tailEnd/>
            </a:ln>
          </p:spPr>
          <p:style>
            <a:lnRef idx="2">
              <a:schemeClr val="dk1"/>
            </a:lnRef>
            <a:fillRef idx="1">
              <a:schemeClr val="lt1"/>
            </a:fillRef>
            <a:effectRef idx="0">
              <a:schemeClr val="dk1"/>
            </a:effectRef>
            <a:fontRef idx="minor">
              <a:schemeClr val="dk1"/>
            </a:fontRef>
          </p:style>
          <p:txBody>
            <a:bodyPr wrap="none" anchor="ctr"/>
            <a:lstStyle/>
            <a:p>
              <a:pPr algn="ctr">
                <a:spcBef>
                  <a:spcPct val="50000"/>
                </a:spcBef>
                <a:defRPr/>
              </a:pPr>
              <a:r>
                <a:rPr lang="nl-BE" sz="2700" dirty="0"/>
                <a:t>XP</a:t>
              </a:r>
              <a:endParaRPr lang="nl-NL" sz="2700" dirty="0"/>
            </a:p>
          </p:txBody>
        </p:sp>
        <p:pic>
          <p:nvPicPr>
            <p:cNvPr id="22534" name="Picture 1028" descr="XP"/>
            <p:cNvPicPr>
              <a:picLocks noChangeAspect="1" noChangeArrowheads="1"/>
            </p:cNvPicPr>
            <p:nvPr/>
          </p:nvPicPr>
          <p:blipFill>
            <a:blip r:embed="rId3" cstate="print"/>
            <a:srcRect/>
            <a:stretch>
              <a:fillRect/>
            </a:stretch>
          </p:blipFill>
          <p:spPr bwMode="auto">
            <a:xfrm>
              <a:off x="2144688" y="3079568"/>
              <a:ext cx="1442648" cy="1919362"/>
            </a:xfrm>
            <a:prstGeom prst="rect">
              <a:avLst/>
            </a:prstGeom>
            <a:noFill/>
            <a:ln w="9525">
              <a:noFill/>
              <a:miter lim="800000"/>
              <a:headEnd/>
              <a:tailEnd/>
            </a:ln>
          </p:spPr>
        </p:pic>
        <p:pic>
          <p:nvPicPr>
            <p:cNvPr id="22535" name="Picture 1029" descr="Scrum"/>
            <p:cNvPicPr>
              <a:picLocks noChangeAspect="1" noChangeArrowheads="1"/>
            </p:cNvPicPr>
            <p:nvPr/>
          </p:nvPicPr>
          <p:blipFill>
            <a:blip r:embed="rId4" cstate="print"/>
            <a:srcRect/>
            <a:stretch>
              <a:fillRect/>
            </a:stretch>
          </p:blipFill>
          <p:spPr bwMode="auto">
            <a:xfrm>
              <a:off x="5901073" y="3126722"/>
              <a:ext cx="1284175" cy="2010760"/>
            </a:xfrm>
            <a:prstGeom prst="rect">
              <a:avLst/>
            </a:prstGeom>
            <a:noFill/>
            <a:ln w="9525">
              <a:noFill/>
              <a:miter lim="800000"/>
              <a:headEnd/>
              <a:tailEnd/>
            </a:ln>
          </p:spPr>
        </p:pic>
      </p:grpSp>
      <p:sp>
        <p:nvSpPr>
          <p:cNvPr id="8" name="Title 7"/>
          <p:cNvSpPr>
            <a:spLocks noGrp="1"/>
          </p:cNvSpPr>
          <p:nvPr>
            <p:ph type="title"/>
          </p:nvPr>
        </p:nvSpPr>
        <p:spPr/>
        <p:txBody>
          <a:bodyPr/>
          <a:lstStyle/>
          <a:p>
            <a:r>
              <a:rPr lang="nl-BE" dirty="0"/>
              <a:t>Agile software development</a:t>
            </a:r>
          </a:p>
        </p:txBody>
      </p:sp>
    </p:spTree>
    <p:extLst>
      <p:ext uri="{BB962C8B-B14F-4D97-AF65-F5344CB8AC3E}">
        <p14:creationId xmlns:p14="http://schemas.microsoft.com/office/powerpoint/2010/main" val="2593949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nl-BE" dirty="0" err="1"/>
              <a:t>Refactoring</a:t>
            </a:r>
            <a:endParaRPr lang="nl-BE" dirty="0"/>
          </a:p>
        </p:txBody>
      </p:sp>
      <p:sp>
        <p:nvSpPr>
          <p:cNvPr id="3" name="Rectangle 2"/>
          <p:cNvSpPr txBox="1">
            <a:spLocks noChangeArrowheads="1"/>
          </p:cNvSpPr>
          <p:nvPr/>
        </p:nvSpPr>
        <p:spPr>
          <a:xfrm>
            <a:off x="1355527" y="786711"/>
            <a:ext cx="6452999" cy="594122"/>
          </a:xfrm>
          <a:prstGeom prst="rect">
            <a:avLst/>
          </a:prstGeom>
        </p:spPr>
        <p:txBody>
          <a:bodyPr/>
          <a:lstStyle/>
          <a:p>
            <a:pPr>
              <a:defRPr/>
            </a:pPr>
            <a:r>
              <a:rPr lang="en-US" sz="1400" i="1" dirty="0">
                <a:latin typeface="+mj-lt"/>
                <a:ea typeface="+mj-ea"/>
                <a:cs typeface="+mj-cs"/>
              </a:rPr>
              <a:t>t</a:t>
            </a:r>
            <a:r>
              <a:rPr lang="en-GB" sz="1400" i="1" dirty="0">
                <a:latin typeface="+mj-lt"/>
                <a:ea typeface="+mj-ea"/>
                <a:cs typeface="+mj-cs"/>
              </a:rPr>
              <a:t>he design is a mess</a:t>
            </a:r>
            <a:endParaRPr lang="nl-NL" sz="1400" i="1" dirty="0">
              <a:latin typeface="+mj-lt"/>
              <a:ea typeface="+mj-ea"/>
              <a:cs typeface="+mj-cs"/>
            </a:endParaRPr>
          </a:p>
        </p:txBody>
      </p:sp>
      <p:sp>
        <p:nvSpPr>
          <p:cNvPr id="4" name="Rectangle 2"/>
          <p:cNvSpPr txBox="1">
            <a:spLocks noChangeArrowheads="1"/>
          </p:cNvSpPr>
          <p:nvPr/>
        </p:nvSpPr>
        <p:spPr>
          <a:xfrm>
            <a:off x="5587511" y="2347313"/>
            <a:ext cx="2293694" cy="594122"/>
          </a:xfrm>
          <a:prstGeom prst="rect">
            <a:avLst/>
          </a:prstGeom>
        </p:spPr>
        <p:txBody>
          <a:bodyPr/>
          <a:lstStyle/>
          <a:p>
            <a:pPr>
              <a:defRPr/>
            </a:pPr>
            <a:r>
              <a:rPr lang="en-GB" sz="1400" dirty="0">
                <a:latin typeface="+mj-lt"/>
                <a:ea typeface="+mj-ea"/>
                <a:cs typeface="+mj-cs"/>
              </a:rPr>
              <a:t>keep functionality</a:t>
            </a:r>
            <a:endParaRPr lang="nl-NL" sz="1400" dirty="0">
              <a:latin typeface="+mj-lt"/>
              <a:ea typeface="+mj-ea"/>
              <a:cs typeface="+mj-cs"/>
            </a:endParaRPr>
          </a:p>
        </p:txBody>
      </p:sp>
      <p:sp>
        <p:nvSpPr>
          <p:cNvPr id="5" name="Rectangle 2"/>
          <p:cNvSpPr txBox="1">
            <a:spLocks noChangeArrowheads="1"/>
          </p:cNvSpPr>
          <p:nvPr/>
        </p:nvSpPr>
        <p:spPr>
          <a:xfrm>
            <a:off x="5587511" y="2976360"/>
            <a:ext cx="2293694" cy="594122"/>
          </a:xfrm>
          <a:prstGeom prst="rect">
            <a:avLst/>
          </a:prstGeom>
        </p:spPr>
        <p:txBody>
          <a:bodyPr/>
          <a:lstStyle/>
          <a:p>
            <a:pPr>
              <a:defRPr/>
            </a:pPr>
            <a:r>
              <a:rPr lang="en-GB" sz="1400" dirty="0">
                <a:latin typeface="+mj-lt"/>
                <a:ea typeface="+mj-ea"/>
                <a:cs typeface="+mj-cs"/>
              </a:rPr>
              <a:t>code smells</a:t>
            </a:r>
            <a:endParaRPr lang="nl-NL" sz="1400" dirty="0">
              <a:latin typeface="+mj-lt"/>
              <a:ea typeface="+mj-ea"/>
              <a:cs typeface="+mj-cs"/>
            </a:endParaRPr>
          </a:p>
        </p:txBody>
      </p:sp>
      <p:sp>
        <p:nvSpPr>
          <p:cNvPr id="6" name="Rectangle 2"/>
          <p:cNvSpPr txBox="1">
            <a:spLocks noChangeArrowheads="1"/>
          </p:cNvSpPr>
          <p:nvPr/>
        </p:nvSpPr>
        <p:spPr>
          <a:xfrm>
            <a:off x="5587512" y="1719458"/>
            <a:ext cx="2642089" cy="592931"/>
          </a:xfrm>
          <a:prstGeom prst="rect">
            <a:avLst/>
          </a:prstGeom>
        </p:spPr>
        <p:txBody>
          <a:bodyPr/>
          <a:lstStyle/>
          <a:p>
            <a:pPr>
              <a:defRPr/>
            </a:pPr>
            <a:r>
              <a:rPr lang="en-GB" sz="1400" dirty="0">
                <a:latin typeface="+mj-lt"/>
                <a:ea typeface="+mj-ea"/>
                <a:cs typeface="+mj-cs"/>
              </a:rPr>
              <a:t>improve structure of code</a:t>
            </a:r>
            <a:endParaRPr lang="nl-NL" sz="1400" dirty="0">
              <a:latin typeface="+mj-lt"/>
              <a:ea typeface="+mj-ea"/>
              <a:cs typeface="+mj-cs"/>
            </a:endParaRPr>
          </a:p>
        </p:txBody>
      </p:sp>
      <p:sp>
        <p:nvSpPr>
          <p:cNvPr id="7" name="Rectangle 2"/>
          <p:cNvSpPr txBox="1">
            <a:spLocks noChangeArrowheads="1"/>
          </p:cNvSpPr>
          <p:nvPr/>
        </p:nvSpPr>
        <p:spPr>
          <a:xfrm>
            <a:off x="5587511" y="3605407"/>
            <a:ext cx="2293694" cy="594122"/>
          </a:xfrm>
          <a:prstGeom prst="rect">
            <a:avLst/>
          </a:prstGeom>
        </p:spPr>
        <p:txBody>
          <a:bodyPr/>
          <a:lstStyle/>
          <a:p>
            <a:pPr>
              <a:defRPr/>
            </a:pPr>
            <a:r>
              <a:rPr lang="en-US" sz="1400" dirty="0">
                <a:latin typeface="+mj-lt"/>
                <a:ea typeface="+mj-ea"/>
                <a:cs typeface="+mj-cs"/>
              </a:rPr>
              <a:t>p</a:t>
            </a:r>
            <a:r>
              <a:rPr lang="en-GB" sz="1400" dirty="0">
                <a:latin typeface="+mj-lt"/>
                <a:ea typeface="+mj-ea"/>
                <a:cs typeface="+mj-cs"/>
              </a:rPr>
              <a:t>art of TDD cycle</a:t>
            </a:r>
            <a:endParaRPr lang="nl-NL" sz="1400" dirty="0">
              <a:latin typeface="+mj-lt"/>
              <a:ea typeface="+mj-ea"/>
              <a:cs typeface="+mj-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9457"/>
            <a:ext cx="5436096" cy="3424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0848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168400" y="1730251"/>
            <a:ext cx="6807200" cy="1682999"/>
            <a:chOff x="1200150" y="1688851"/>
            <a:chExt cx="6807200" cy="1682999"/>
          </a:xfrm>
        </p:grpSpPr>
        <p:pic>
          <p:nvPicPr>
            <p:cNvPr id="2" name="Picture 1"/>
            <p:cNvPicPr>
              <a:picLocks noChangeAspect="1"/>
            </p:cNvPicPr>
            <p:nvPr/>
          </p:nvPicPr>
          <p:blipFill>
            <a:blip r:embed="rId3"/>
            <a:stretch>
              <a:fillRect/>
            </a:stretch>
          </p:blipFill>
          <p:spPr>
            <a:xfrm>
              <a:off x="1280583" y="1688851"/>
              <a:ext cx="6714067" cy="1107851"/>
            </a:xfrm>
            <a:prstGeom prst="rect">
              <a:avLst/>
            </a:prstGeom>
          </p:spPr>
        </p:pic>
        <p:sp>
          <p:nvSpPr>
            <p:cNvPr id="8" name="Rectangle 2"/>
            <p:cNvSpPr txBox="1">
              <a:spLocks noChangeArrowheads="1"/>
            </p:cNvSpPr>
            <p:nvPr/>
          </p:nvSpPr>
          <p:spPr>
            <a:xfrm>
              <a:off x="1200150"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0" name="Rectangle 2"/>
            <p:cNvSpPr txBox="1">
              <a:spLocks noChangeArrowheads="1"/>
            </p:cNvSpPr>
            <p:nvPr/>
          </p:nvSpPr>
          <p:spPr>
            <a:xfrm>
              <a:off x="2516188" y="2831850"/>
              <a:ext cx="1428750" cy="540000"/>
            </a:xfrm>
            <a:prstGeom prst="rect">
              <a:avLst/>
            </a:prstGeom>
          </p:spPr>
          <p:txBody>
            <a:bodyPr/>
            <a:lstStyle/>
            <a:p>
              <a:pPr algn="ctr">
                <a:defRPr/>
              </a:pPr>
              <a:r>
                <a:rPr lang="nl-BE" sz="1350" dirty="0">
                  <a:latin typeface="+mj-lt"/>
                  <a:ea typeface="+mj-ea"/>
                  <a:cs typeface="+mj-cs"/>
                </a:rPr>
                <a:t>Improve structure little bit</a:t>
              </a:r>
              <a:endParaRPr lang="nl-NL" sz="1350" dirty="0">
                <a:latin typeface="+mj-lt"/>
                <a:ea typeface="+mj-ea"/>
                <a:cs typeface="+mj-cs"/>
              </a:endParaRPr>
            </a:p>
          </p:txBody>
        </p:sp>
        <p:sp>
          <p:nvSpPr>
            <p:cNvPr id="11" name="Rectangle 2"/>
            <p:cNvSpPr txBox="1">
              <a:spLocks noChangeArrowheads="1"/>
            </p:cNvSpPr>
            <p:nvPr/>
          </p:nvSpPr>
          <p:spPr>
            <a:xfrm>
              <a:off x="3946526"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2" name="Rectangle 2"/>
            <p:cNvSpPr txBox="1">
              <a:spLocks noChangeArrowheads="1"/>
            </p:cNvSpPr>
            <p:nvPr/>
          </p:nvSpPr>
          <p:spPr>
            <a:xfrm>
              <a:off x="6692900" y="283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3" name="Rectangle 2"/>
            <p:cNvSpPr txBox="1">
              <a:spLocks noChangeArrowheads="1"/>
            </p:cNvSpPr>
            <p:nvPr/>
          </p:nvSpPr>
          <p:spPr>
            <a:xfrm>
              <a:off x="5262563" y="2831850"/>
              <a:ext cx="1428750" cy="540000"/>
            </a:xfrm>
            <a:prstGeom prst="rect">
              <a:avLst/>
            </a:prstGeom>
          </p:spPr>
          <p:txBody>
            <a:bodyPr/>
            <a:lstStyle/>
            <a:p>
              <a:pPr algn="ctr">
                <a:defRPr/>
              </a:pPr>
              <a:r>
                <a:rPr lang="nl-BE" sz="1350" dirty="0"/>
                <a:t>Improve structure little bit more</a:t>
              </a:r>
              <a:endParaRPr lang="nl-NL" sz="1350" dirty="0"/>
            </a:p>
          </p:txBody>
        </p:sp>
      </p:grpSp>
      <p:sp>
        <p:nvSpPr>
          <p:cNvPr id="6" name="Title 5"/>
          <p:cNvSpPr>
            <a:spLocks noGrp="1"/>
          </p:cNvSpPr>
          <p:nvPr>
            <p:ph type="title"/>
          </p:nvPr>
        </p:nvSpPr>
        <p:spPr/>
        <p:txBody>
          <a:bodyPr/>
          <a:lstStyle/>
          <a:p>
            <a:r>
              <a:rPr lang="nl-BE" dirty="0" err="1"/>
              <a:t>Refactoring</a:t>
            </a:r>
            <a:endParaRPr lang="nl-BE" dirty="0"/>
          </a:p>
        </p:txBody>
      </p:sp>
    </p:spTree>
    <p:extLst>
      <p:ext uri="{BB962C8B-B14F-4D97-AF65-F5344CB8AC3E}">
        <p14:creationId xmlns:p14="http://schemas.microsoft.com/office/powerpoint/2010/main" val="133421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716017" y="2747938"/>
            <a:ext cx="3304857" cy="594122"/>
          </a:xfrm>
          <a:prstGeom prst="rect">
            <a:avLst/>
          </a:prstGeom>
        </p:spPr>
        <p:txBody>
          <a:bodyPr/>
          <a:lstStyle/>
          <a:p>
            <a:pPr>
              <a:defRPr/>
            </a:pPr>
            <a:r>
              <a:rPr lang="en-GB" sz="1400" dirty="0">
                <a:latin typeface="+mj-lt"/>
                <a:ea typeface="+mj-ea"/>
                <a:cs typeface="+mj-cs"/>
              </a:rPr>
              <a:t>pleasant working environment</a:t>
            </a:r>
            <a:endParaRPr lang="nl-NL" sz="1400" dirty="0">
              <a:latin typeface="+mj-lt"/>
              <a:ea typeface="+mj-ea"/>
              <a:cs typeface="+mj-cs"/>
            </a:endParaRPr>
          </a:p>
        </p:txBody>
      </p:sp>
      <p:sp>
        <p:nvSpPr>
          <p:cNvPr id="5" name="Rectangle 2"/>
          <p:cNvSpPr txBox="1">
            <a:spLocks noChangeArrowheads="1"/>
          </p:cNvSpPr>
          <p:nvPr/>
        </p:nvSpPr>
        <p:spPr>
          <a:xfrm>
            <a:off x="4716017" y="3429372"/>
            <a:ext cx="3903790" cy="594122"/>
          </a:xfrm>
          <a:prstGeom prst="rect">
            <a:avLst/>
          </a:prstGeom>
        </p:spPr>
        <p:txBody>
          <a:bodyPr/>
          <a:lstStyle/>
          <a:p>
            <a:pPr>
              <a:defRPr/>
            </a:pPr>
            <a:r>
              <a:rPr lang="en-GB" sz="1400" dirty="0">
                <a:latin typeface="+mj-lt"/>
                <a:ea typeface="+mj-ea"/>
                <a:cs typeface="+mj-cs"/>
              </a:rPr>
              <a:t>don’t kill </a:t>
            </a:r>
            <a:r>
              <a:rPr lang="en-GB" sz="1400" dirty="0" err="1">
                <a:latin typeface="+mj-lt"/>
                <a:ea typeface="+mj-ea"/>
                <a:cs typeface="+mj-cs"/>
              </a:rPr>
              <a:t>coworkers</a:t>
            </a:r>
            <a:r>
              <a:rPr lang="en-GB" sz="1400" dirty="0">
                <a:latin typeface="+mj-lt"/>
                <a:ea typeface="+mj-ea"/>
                <a:cs typeface="+mj-cs"/>
              </a:rPr>
              <a:t> when they make a mistake</a:t>
            </a:r>
            <a:endParaRPr lang="nl-NL" sz="1400" dirty="0">
              <a:latin typeface="+mj-lt"/>
              <a:ea typeface="+mj-ea"/>
              <a:cs typeface="+mj-cs"/>
            </a:endParaRPr>
          </a:p>
        </p:txBody>
      </p:sp>
      <p:sp>
        <p:nvSpPr>
          <p:cNvPr id="7" name="Rectangle 2"/>
          <p:cNvSpPr txBox="1">
            <a:spLocks noChangeArrowheads="1"/>
          </p:cNvSpPr>
          <p:nvPr/>
        </p:nvSpPr>
        <p:spPr>
          <a:xfrm>
            <a:off x="4716016" y="2067695"/>
            <a:ext cx="4022203" cy="592931"/>
          </a:xfrm>
          <a:prstGeom prst="rect">
            <a:avLst/>
          </a:prstGeom>
        </p:spPr>
        <p:txBody>
          <a:bodyPr/>
          <a:lstStyle/>
          <a:p>
            <a:pPr>
              <a:defRPr/>
            </a:pPr>
            <a:r>
              <a:rPr lang="en-GB" sz="1400" dirty="0">
                <a:latin typeface="+mj-lt"/>
                <a:ea typeface="+mj-ea"/>
                <a:cs typeface="+mj-cs"/>
              </a:rPr>
              <a:t>no overtime (all the time)</a:t>
            </a:r>
            <a:endParaRPr lang="nl-NL" sz="1400" dirty="0">
              <a:latin typeface="+mj-lt"/>
              <a:ea typeface="+mj-ea"/>
              <a:cs typeface="+mj-cs"/>
            </a:endParaRPr>
          </a:p>
        </p:txBody>
      </p:sp>
      <p:pic>
        <p:nvPicPr>
          <p:cNvPr id="2" name="Picture 1"/>
          <p:cNvPicPr>
            <a:picLocks noChangeAspect="1"/>
          </p:cNvPicPr>
          <p:nvPr/>
        </p:nvPicPr>
        <p:blipFill>
          <a:blip r:embed="rId3"/>
          <a:stretch>
            <a:fillRect/>
          </a:stretch>
        </p:blipFill>
        <p:spPr>
          <a:xfrm>
            <a:off x="-1" y="2067695"/>
            <a:ext cx="4608275" cy="3075806"/>
          </a:xfrm>
          <a:prstGeom prst="rect">
            <a:avLst/>
          </a:prstGeom>
        </p:spPr>
      </p:pic>
      <p:sp>
        <p:nvSpPr>
          <p:cNvPr id="8" name="Rectangle 2"/>
          <p:cNvSpPr txBox="1">
            <a:spLocks noChangeArrowheads="1"/>
          </p:cNvSpPr>
          <p:nvPr/>
        </p:nvSpPr>
        <p:spPr>
          <a:xfrm>
            <a:off x="1372303" y="915566"/>
            <a:ext cx="3657600" cy="594122"/>
          </a:xfrm>
          <a:prstGeom prst="rect">
            <a:avLst/>
          </a:prstGeom>
        </p:spPr>
        <p:txBody>
          <a:bodyPr/>
          <a:lstStyle/>
          <a:p>
            <a:pPr>
              <a:defRPr/>
            </a:pPr>
            <a:r>
              <a:rPr lang="en-US" sz="1400" i="1" dirty="0">
                <a:latin typeface="+mj-lt"/>
                <a:ea typeface="+mj-ea"/>
                <a:cs typeface="+mj-cs"/>
              </a:rPr>
              <a:t>e</a:t>
            </a:r>
            <a:r>
              <a:rPr lang="nl-BE" sz="1400" i="1" dirty="0">
                <a:latin typeface="+mj-lt"/>
                <a:ea typeface="+mj-ea"/>
                <a:cs typeface="+mj-cs"/>
              </a:rPr>
              <a:t>veryone is leaving the project</a:t>
            </a:r>
            <a:endParaRPr lang="nl-NL" sz="1400" i="1" dirty="0">
              <a:latin typeface="+mj-lt"/>
              <a:ea typeface="+mj-ea"/>
              <a:cs typeface="+mj-cs"/>
            </a:endParaRPr>
          </a:p>
        </p:txBody>
      </p:sp>
      <p:sp>
        <p:nvSpPr>
          <p:cNvPr id="10" name="Title 9"/>
          <p:cNvSpPr>
            <a:spLocks noGrp="1"/>
          </p:cNvSpPr>
          <p:nvPr>
            <p:ph type="title"/>
          </p:nvPr>
        </p:nvSpPr>
        <p:spPr/>
        <p:txBody>
          <a:bodyPr/>
          <a:lstStyle/>
          <a:p>
            <a:r>
              <a:rPr lang="nl-BE" dirty="0" err="1"/>
              <a:t>Sustainable</a:t>
            </a:r>
            <a:r>
              <a:rPr lang="nl-BE" dirty="0"/>
              <a:t> pace</a:t>
            </a:r>
          </a:p>
        </p:txBody>
      </p:sp>
    </p:spTree>
    <p:extLst>
      <p:ext uri="{BB962C8B-B14F-4D97-AF65-F5344CB8AC3E}">
        <p14:creationId xmlns:p14="http://schemas.microsoft.com/office/powerpoint/2010/main" val="95798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637434" y="2951059"/>
            <a:ext cx="2293694" cy="594122"/>
          </a:xfrm>
          <a:prstGeom prst="rect">
            <a:avLst/>
          </a:prstGeom>
        </p:spPr>
        <p:txBody>
          <a:bodyPr/>
          <a:lstStyle/>
          <a:p>
            <a:pPr>
              <a:defRPr/>
            </a:pPr>
            <a:r>
              <a:rPr lang="en-US" sz="1350" dirty="0">
                <a:latin typeface="+mj-lt"/>
                <a:ea typeface="+mj-ea"/>
                <a:cs typeface="+mj-cs"/>
              </a:rPr>
              <a:t>t</a:t>
            </a:r>
            <a:r>
              <a:rPr lang="en-GB" sz="1350" dirty="0">
                <a:latin typeface="+mj-lt"/>
                <a:ea typeface="+mj-ea"/>
                <a:cs typeface="+mj-cs"/>
              </a:rPr>
              <a:t>ell rest of team</a:t>
            </a:r>
            <a:endParaRPr lang="nl-NL" sz="1350" dirty="0">
              <a:latin typeface="+mj-lt"/>
              <a:ea typeface="+mj-ea"/>
              <a:cs typeface="+mj-cs"/>
            </a:endParaRPr>
          </a:p>
        </p:txBody>
      </p:sp>
      <p:sp>
        <p:nvSpPr>
          <p:cNvPr id="6" name="Rectangle 2"/>
          <p:cNvSpPr txBox="1">
            <a:spLocks noChangeArrowheads="1"/>
          </p:cNvSpPr>
          <p:nvPr/>
        </p:nvSpPr>
        <p:spPr>
          <a:xfrm>
            <a:off x="4617652" y="1716381"/>
            <a:ext cx="3246282" cy="594122"/>
          </a:xfrm>
          <a:prstGeom prst="rect">
            <a:avLst/>
          </a:prstGeom>
        </p:spPr>
        <p:txBody>
          <a:bodyPr/>
          <a:lstStyle/>
          <a:p>
            <a:pPr>
              <a:defRPr/>
            </a:pPr>
            <a:r>
              <a:rPr lang="en-US" sz="1350" dirty="0">
                <a:latin typeface="+mj-lt"/>
                <a:ea typeface="+mj-ea"/>
                <a:cs typeface="+mj-cs"/>
              </a:rPr>
              <a:t>c</a:t>
            </a:r>
            <a:r>
              <a:rPr lang="en-GB" sz="1350" dirty="0">
                <a:latin typeface="+mj-lt"/>
                <a:ea typeface="+mj-ea"/>
                <a:cs typeface="+mj-cs"/>
              </a:rPr>
              <a:t>heck in code multiple times a day</a:t>
            </a:r>
            <a:endParaRPr lang="nl-NL" sz="1350" dirty="0">
              <a:latin typeface="+mj-lt"/>
              <a:ea typeface="+mj-ea"/>
              <a:cs typeface="+mj-cs"/>
            </a:endParaRPr>
          </a:p>
        </p:txBody>
      </p:sp>
      <p:sp>
        <p:nvSpPr>
          <p:cNvPr id="8" name="Rectangle 2"/>
          <p:cNvSpPr txBox="1">
            <a:spLocks noChangeArrowheads="1"/>
          </p:cNvSpPr>
          <p:nvPr/>
        </p:nvSpPr>
        <p:spPr>
          <a:xfrm>
            <a:off x="4637434" y="2379559"/>
            <a:ext cx="2293693" cy="594122"/>
          </a:xfrm>
          <a:prstGeom prst="rect">
            <a:avLst/>
          </a:prstGeom>
        </p:spPr>
        <p:txBody>
          <a:bodyPr/>
          <a:lstStyle/>
          <a:p>
            <a:pPr>
              <a:defRPr/>
            </a:pPr>
            <a:r>
              <a:rPr lang="en-GB" sz="1350" dirty="0">
                <a:latin typeface="+mj-lt"/>
                <a:ea typeface="+mj-ea"/>
                <a:cs typeface="+mj-cs"/>
              </a:rPr>
              <a:t>small pieces</a:t>
            </a:r>
            <a:endParaRPr lang="nl-NL" sz="1350" dirty="0">
              <a:latin typeface="+mj-lt"/>
              <a:ea typeface="+mj-ea"/>
              <a:cs typeface="+mj-cs"/>
            </a:endParaRPr>
          </a:p>
        </p:txBody>
      </p:sp>
      <p:sp>
        <p:nvSpPr>
          <p:cNvPr id="7" name="Rectangle 2"/>
          <p:cNvSpPr txBox="1">
            <a:spLocks noChangeArrowheads="1"/>
          </p:cNvSpPr>
          <p:nvPr/>
        </p:nvSpPr>
        <p:spPr>
          <a:xfrm>
            <a:off x="1410935" y="930729"/>
            <a:ext cx="6452999" cy="594122"/>
          </a:xfrm>
          <a:prstGeom prst="rect">
            <a:avLst/>
          </a:prstGeom>
        </p:spPr>
        <p:txBody>
          <a:bodyPr/>
          <a:lstStyle/>
          <a:p>
            <a:pPr>
              <a:defRPr/>
            </a:pPr>
            <a:r>
              <a:rPr lang="en-US" sz="1400" i="1" dirty="0">
                <a:latin typeface="+mj-lt"/>
                <a:ea typeface="+mj-ea"/>
                <a:cs typeface="+mj-cs"/>
              </a:rPr>
              <a:t>m</a:t>
            </a:r>
            <a:r>
              <a:rPr lang="en-GB" sz="1400" i="1" dirty="0" err="1">
                <a:latin typeface="+mj-lt"/>
                <a:ea typeface="+mj-ea"/>
                <a:cs typeface="+mj-cs"/>
              </a:rPr>
              <a:t>erge</a:t>
            </a:r>
            <a:r>
              <a:rPr lang="en-GB" sz="1400" i="1" dirty="0">
                <a:latin typeface="+mj-lt"/>
                <a:ea typeface="+mj-ea"/>
                <a:cs typeface="+mj-cs"/>
              </a:rPr>
              <a:t> 1000 lines of code at end of sprint</a:t>
            </a:r>
            <a:endParaRPr lang="nl-NL" sz="1400" i="1" dirty="0">
              <a:latin typeface="+mj-lt"/>
              <a:ea typeface="+mj-ea"/>
              <a:cs typeface="+mj-cs"/>
            </a:endParaRPr>
          </a:p>
        </p:txBody>
      </p:sp>
      <p:sp>
        <p:nvSpPr>
          <p:cNvPr id="9" name="Title 8"/>
          <p:cNvSpPr>
            <a:spLocks noGrp="1"/>
          </p:cNvSpPr>
          <p:nvPr>
            <p:ph type="title"/>
          </p:nvPr>
        </p:nvSpPr>
        <p:spPr/>
        <p:txBody>
          <a:bodyPr/>
          <a:lstStyle/>
          <a:p>
            <a:r>
              <a:rPr lang="nl-BE" dirty="0" err="1"/>
              <a:t>Continuous</a:t>
            </a:r>
            <a:r>
              <a:rPr lang="nl-BE" dirty="0"/>
              <a:t> </a:t>
            </a:r>
            <a:r>
              <a:rPr lang="nl-BE" dirty="0" err="1"/>
              <a:t>integration</a:t>
            </a:r>
            <a:endParaRPr lang="nl-BE" dirty="0"/>
          </a:p>
        </p:txBody>
      </p:sp>
      <p:pic>
        <p:nvPicPr>
          <p:cNvPr id="15" name="Picture 14"/>
          <p:cNvPicPr>
            <a:picLocks noChangeAspect="1"/>
          </p:cNvPicPr>
          <p:nvPr/>
        </p:nvPicPr>
        <p:blipFill>
          <a:blip r:embed="rId3"/>
          <a:stretch>
            <a:fillRect/>
          </a:stretch>
        </p:blipFill>
        <p:spPr>
          <a:xfrm>
            <a:off x="0" y="1725906"/>
            <a:ext cx="4447455" cy="5143500"/>
          </a:xfrm>
          <a:prstGeom prst="rect">
            <a:avLst/>
          </a:prstGeom>
        </p:spPr>
      </p:pic>
    </p:spTree>
    <p:extLst>
      <p:ext uri="{BB962C8B-B14F-4D97-AF65-F5344CB8AC3E}">
        <p14:creationId xmlns:p14="http://schemas.microsoft.com/office/powerpoint/2010/main" val="335927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Git </a:t>
            </a:r>
            <a:r>
              <a:rPr lang="nl-BE" dirty="0" err="1"/>
              <a:t>workflows</a:t>
            </a:r>
            <a:endParaRPr lang="nl-BE" dirty="0"/>
          </a:p>
        </p:txBody>
      </p:sp>
      <p:pic>
        <p:nvPicPr>
          <p:cNvPr id="1026" name="Picture 2" descr="Afbeeldingsresultaat voor git 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810" y="1015960"/>
            <a:ext cx="3096344" cy="41031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kingofwallpapers.com/warning/warning-005.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96" b="89844" l="1250" r="96250">
                        <a14:foregroundMark x1="12292" y1="25521" x2="1458" y2="52604"/>
                        <a14:foregroundMark x1="3958" y1="50521" x2="91042" y2="76823"/>
                        <a14:foregroundMark x1="96250" y1="52083" x2="91458" y2="77083"/>
                        <a14:foregroundMark x1="1458" y1="50000" x2="4167" y2="50000"/>
                        <a14:backgroundMark x1="6875" y1="35417" x2="3958" y2="50781"/>
                        <a14:backgroundMark x1="3333" y1="55469" x2="3125" y2="36719"/>
                      </a14:backgroundRemoval>
                    </a14:imgEffect>
                  </a14:imgLayer>
                </a14:imgProps>
              </a:ext>
              <a:ext uri="{28A0092B-C50C-407E-A947-70E740481C1C}">
                <a14:useLocalDpi xmlns:a14="http://schemas.microsoft.com/office/drawing/2010/main" val="0"/>
              </a:ext>
            </a:extLst>
          </a:blip>
          <a:srcRect/>
          <a:stretch>
            <a:fillRect/>
          </a:stretch>
        </p:blipFill>
        <p:spPr bwMode="auto">
          <a:xfrm>
            <a:off x="2267744" y="1121296"/>
            <a:ext cx="4357861" cy="3486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995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14450" y="1714500"/>
            <a:ext cx="6572250" cy="1619887"/>
          </a:xfrm>
          <a:prstGeom prst="rect">
            <a:avLst/>
          </a:prstGeom>
        </p:spPr>
      </p:pic>
      <p:sp>
        <p:nvSpPr>
          <p:cNvPr id="4" name="Rectangle 2"/>
          <p:cNvSpPr txBox="1">
            <a:spLocks noChangeArrowheads="1"/>
          </p:cNvSpPr>
          <p:nvPr/>
        </p:nvSpPr>
        <p:spPr>
          <a:xfrm>
            <a:off x="1257300" y="3403350"/>
            <a:ext cx="1314450" cy="540000"/>
          </a:xfrm>
          <a:prstGeom prst="rect">
            <a:avLst/>
          </a:prstGeom>
        </p:spPr>
        <p:txBody>
          <a:bodyPr/>
          <a:lstStyle/>
          <a:p>
            <a:pPr algn="ctr">
              <a:defRPr/>
            </a:pPr>
            <a:r>
              <a:rPr lang="nl-BE" sz="1350" dirty="0">
                <a:latin typeface="+mj-lt"/>
                <a:ea typeface="+mj-ea"/>
                <a:cs typeface="+mj-cs"/>
              </a:rPr>
              <a:t>Develop</a:t>
            </a:r>
            <a:endParaRPr lang="nl-NL" sz="1350" dirty="0">
              <a:latin typeface="+mj-lt"/>
              <a:ea typeface="+mj-ea"/>
              <a:cs typeface="+mj-cs"/>
            </a:endParaRPr>
          </a:p>
        </p:txBody>
      </p:sp>
      <p:sp>
        <p:nvSpPr>
          <p:cNvPr id="5" name="Rectangle 2"/>
          <p:cNvSpPr txBox="1">
            <a:spLocks noChangeArrowheads="1"/>
          </p:cNvSpPr>
          <p:nvPr/>
        </p:nvSpPr>
        <p:spPr>
          <a:xfrm>
            <a:off x="2990850" y="3403350"/>
            <a:ext cx="1314450" cy="540000"/>
          </a:xfrm>
          <a:prstGeom prst="rect">
            <a:avLst/>
          </a:prstGeom>
        </p:spPr>
        <p:txBody>
          <a:bodyPr/>
          <a:lstStyle/>
          <a:p>
            <a:pPr algn="ctr">
              <a:defRPr/>
            </a:pPr>
            <a:r>
              <a:rPr lang="nl-BE" sz="1350" dirty="0">
                <a:latin typeface="+mj-lt"/>
                <a:ea typeface="+mj-ea"/>
                <a:cs typeface="+mj-cs"/>
              </a:rPr>
              <a:t>Update latest code</a:t>
            </a:r>
            <a:endParaRPr lang="nl-NL" sz="1350" dirty="0">
              <a:latin typeface="+mj-lt"/>
              <a:ea typeface="+mj-ea"/>
              <a:cs typeface="+mj-cs"/>
            </a:endParaRPr>
          </a:p>
        </p:txBody>
      </p:sp>
      <p:sp>
        <p:nvSpPr>
          <p:cNvPr id="6" name="Rectangle 2"/>
          <p:cNvSpPr txBox="1">
            <a:spLocks noChangeArrowheads="1"/>
          </p:cNvSpPr>
          <p:nvPr/>
        </p:nvSpPr>
        <p:spPr>
          <a:xfrm>
            <a:off x="4724400" y="34033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7" name="Rectangle 2"/>
          <p:cNvSpPr txBox="1">
            <a:spLocks noChangeArrowheads="1"/>
          </p:cNvSpPr>
          <p:nvPr/>
        </p:nvSpPr>
        <p:spPr>
          <a:xfrm>
            <a:off x="6457950" y="3403350"/>
            <a:ext cx="1314450" cy="540000"/>
          </a:xfrm>
          <a:prstGeom prst="rect">
            <a:avLst/>
          </a:prstGeom>
        </p:spPr>
        <p:txBody>
          <a:bodyPr/>
          <a:lstStyle/>
          <a:p>
            <a:pPr algn="ctr">
              <a:defRPr/>
            </a:pPr>
            <a:r>
              <a:rPr lang="nl-BE" sz="1350" dirty="0">
                <a:latin typeface="+mj-lt"/>
                <a:ea typeface="+mj-ea"/>
                <a:cs typeface="+mj-cs"/>
              </a:rPr>
              <a:t>Check in code</a:t>
            </a:r>
            <a:endParaRPr lang="nl-NL" sz="1350" dirty="0">
              <a:latin typeface="+mj-lt"/>
              <a:ea typeface="+mj-ea"/>
              <a:cs typeface="+mj-cs"/>
            </a:endParaRPr>
          </a:p>
        </p:txBody>
      </p:sp>
      <p:sp>
        <p:nvSpPr>
          <p:cNvPr id="10" name="Title 9"/>
          <p:cNvSpPr>
            <a:spLocks noGrp="1"/>
          </p:cNvSpPr>
          <p:nvPr>
            <p:ph type="title"/>
          </p:nvPr>
        </p:nvSpPr>
        <p:spPr/>
        <p:txBody>
          <a:bodyPr/>
          <a:lstStyle/>
          <a:p>
            <a:r>
              <a:rPr lang="nl-BE" dirty="0" err="1"/>
              <a:t>Continuous</a:t>
            </a:r>
            <a:r>
              <a:rPr lang="nl-BE" dirty="0"/>
              <a:t> </a:t>
            </a:r>
            <a:r>
              <a:rPr lang="nl-BE" dirty="0" err="1"/>
              <a:t>integration</a:t>
            </a:r>
            <a:endParaRPr lang="nl-BE" dirty="0"/>
          </a:p>
        </p:txBody>
      </p:sp>
    </p:spTree>
    <p:extLst>
      <p:ext uri="{BB962C8B-B14F-4D97-AF65-F5344CB8AC3E}">
        <p14:creationId xmlns:p14="http://schemas.microsoft.com/office/powerpoint/2010/main" val="600921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5472286" y="2945123"/>
            <a:ext cx="2293693" cy="594122"/>
          </a:xfrm>
          <a:prstGeom prst="rect">
            <a:avLst/>
          </a:prstGeom>
        </p:spPr>
        <p:txBody>
          <a:bodyPr/>
          <a:lstStyle/>
          <a:p>
            <a:pPr>
              <a:defRPr/>
            </a:pPr>
            <a:r>
              <a:rPr lang="en-GB" sz="1350" dirty="0">
                <a:latin typeface="+mj-lt"/>
                <a:ea typeface="+mj-ea"/>
                <a:cs typeface="+mj-cs"/>
              </a:rPr>
              <a:t>clean environment</a:t>
            </a:r>
            <a:endParaRPr lang="nl-NL" sz="1350" dirty="0">
              <a:latin typeface="+mj-lt"/>
              <a:ea typeface="+mj-ea"/>
              <a:cs typeface="+mj-cs"/>
            </a:endParaRPr>
          </a:p>
        </p:txBody>
      </p:sp>
      <p:sp>
        <p:nvSpPr>
          <p:cNvPr id="6" name="Rectangle 2"/>
          <p:cNvSpPr txBox="1">
            <a:spLocks noChangeArrowheads="1"/>
          </p:cNvSpPr>
          <p:nvPr/>
        </p:nvSpPr>
        <p:spPr>
          <a:xfrm>
            <a:off x="5515148" y="3522098"/>
            <a:ext cx="2293694" cy="594122"/>
          </a:xfrm>
          <a:prstGeom prst="rect">
            <a:avLst/>
          </a:prstGeom>
        </p:spPr>
        <p:txBody>
          <a:bodyPr/>
          <a:lstStyle/>
          <a:p>
            <a:pPr>
              <a:defRPr/>
            </a:pPr>
            <a:r>
              <a:rPr lang="en-GB" sz="1350" dirty="0">
                <a:latin typeface="+mj-lt"/>
                <a:ea typeface="+mj-ea"/>
                <a:cs typeface="+mj-cs"/>
              </a:rPr>
              <a:t>several times a day</a:t>
            </a:r>
            <a:endParaRPr lang="nl-NL" sz="1350" dirty="0">
              <a:latin typeface="+mj-lt"/>
              <a:ea typeface="+mj-ea"/>
              <a:cs typeface="+mj-cs"/>
            </a:endParaRPr>
          </a:p>
        </p:txBody>
      </p:sp>
      <p:sp>
        <p:nvSpPr>
          <p:cNvPr id="8" name="Rectangle 2"/>
          <p:cNvSpPr txBox="1">
            <a:spLocks noChangeArrowheads="1"/>
          </p:cNvSpPr>
          <p:nvPr/>
        </p:nvSpPr>
        <p:spPr>
          <a:xfrm>
            <a:off x="5472286" y="1791176"/>
            <a:ext cx="2514600" cy="594122"/>
          </a:xfrm>
          <a:prstGeom prst="rect">
            <a:avLst/>
          </a:prstGeom>
        </p:spPr>
        <p:txBody>
          <a:bodyPr/>
          <a:lstStyle/>
          <a:p>
            <a:pPr>
              <a:defRPr/>
            </a:pPr>
            <a:r>
              <a:rPr lang="en-GB" sz="1350" dirty="0">
                <a:latin typeface="+mj-lt"/>
                <a:ea typeface="+mj-ea"/>
                <a:cs typeface="+mj-cs"/>
              </a:rPr>
              <a:t>automated </a:t>
            </a:r>
            <a:r>
              <a:rPr lang="en-GB" sz="1350">
                <a:latin typeface="+mj-lt"/>
                <a:ea typeface="+mj-ea"/>
                <a:cs typeface="+mj-cs"/>
              </a:rPr>
              <a:t>build (TFS)</a:t>
            </a:r>
            <a:endParaRPr lang="nl-NL" sz="1350" dirty="0">
              <a:latin typeface="+mj-lt"/>
              <a:ea typeface="+mj-ea"/>
              <a:cs typeface="+mj-cs"/>
            </a:endParaRPr>
          </a:p>
        </p:txBody>
      </p:sp>
      <p:sp>
        <p:nvSpPr>
          <p:cNvPr id="9" name="Rectangle 2"/>
          <p:cNvSpPr txBox="1">
            <a:spLocks noChangeArrowheads="1"/>
          </p:cNvSpPr>
          <p:nvPr/>
        </p:nvSpPr>
        <p:spPr>
          <a:xfrm>
            <a:off x="5472286" y="4099073"/>
            <a:ext cx="2293694" cy="594122"/>
          </a:xfrm>
          <a:prstGeom prst="rect">
            <a:avLst/>
          </a:prstGeom>
        </p:spPr>
        <p:txBody>
          <a:bodyPr/>
          <a:lstStyle/>
          <a:p>
            <a:pPr>
              <a:defRPr/>
            </a:pPr>
            <a:r>
              <a:rPr lang="en-GB" sz="1350" dirty="0">
                <a:latin typeface="+mj-lt"/>
                <a:ea typeface="+mj-ea"/>
                <a:cs typeface="+mj-cs"/>
              </a:rPr>
              <a:t>tool: TeamCity, TFS,…</a:t>
            </a:r>
            <a:endParaRPr lang="nl-NL" sz="1350" dirty="0">
              <a:latin typeface="+mj-lt"/>
              <a:ea typeface="+mj-ea"/>
              <a:cs typeface="+mj-cs"/>
            </a:endParaRPr>
          </a:p>
        </p:txBody>
      </p:sp>
      <p:sp>
        <p:nvSpPr>
          <p:cNvPr id="11" name="Rectangle 2"/>
          <p:cNvSpPr txBox="1">
            <a:spLocks noChangeArrowheads="1"/>
          </p:cNvSpPr>
          <p:nvPr/>
        </p:nvSpPr>
        <p:spPr>
          <a:xfrm>
            <a:off x="1407630" y="896809"/>
            <a:ext cx="4914900" cy="594122"/>
          </a:xfrm>
          <a:prstGeom prst="rect">
            <a:avLst/>
          </a:prstGeom>
        </p:spPr>
        <p:txBody>
          <a:bodyPr/>
          <a:lstStyle/>
          <a:p>
            <a:pPr>
              <a:defRPr/>
            </a:pPr>
            <a:r>
              <a:rPr lang="en-US" sz="1350" i="1" dirty="0">
                <a:latin typeface="+mj-lt"/>
                <a:ea typeface="+mj-ea"/>
                <a:cs typeface="+mj-cs"/>
              </a:rPr>
              <a:t>b</a:t>
            </a:r>
            <a:r>
              <a:rPr lang="en-GB" sz="1350" i="1" dirty="0" err="1">
                <a:latin typeface="+mj-lt"/>
                <a:ea typeface="+mj-ea"/>
                <a:cs typeface="+mj-cs"/>
              </a:rPr>
              <a:t>ut</a:t>
            </a:r>
            <a:r>
              <a:rPr lang="en-GB" sz="1350" i="1" dirty="0">
                <a:latin typeface="+mj-lt"/>
                <a:ea typeface="+mj-ea"/>
                <a:cs typeface="+mj-cs"/>
              </a:rPr>
              <a:t> it worked on my machine</a:t>
            </a:r>
            <a:endParaRPr lang="nl-NL" sz="1350" i="1" dirty="0">
              <a:latin typeface="+mj-lt"/>
              <a:ea typeface="+mj-ea"/>
              <a:cs typeface="+mj-cs"/>
            </a:endParaRPr>
          </a:p>
        </p:txBody>
      </p:sp>
      <p:sp>
        <p:nvSpPr>
          <p:cNvPr id="12" name="Rectangle 2"/>
          <p:cNvSpPr txBox="1">
            <a:spLocks noChangeArrowheads="1"/>
          </p:cNvSpPr>
          <p:nvPr/>
        </p:nvSpPr>
        <p:spPr>
          <a:xfrm>
            <a:off x="5472286" y="2368150"/>
            <a:ext cx="3262064" cy="594122"/>
          </a:xfrm>
          <a:prstGeom prst="rect">
            <a:avLst/>
          </a:prstGeom>
        </p:spPr>
        <p:txBody>
          <a:bodyPr/>
          <a:lstStyle/>
          <a:p>
            <a:pPr>
              <a:defRPr/>
            </a:pPr>
            <a:r>
              <a:rPr lang="en-US" sz="1350" dirty="0">
                <a:latin typeface="+mj-lt"/>
                <a:ea typeface="+mj-ea"/>
                <a:cs typeface="+mj-cs"/>
              </a:rPr>
              <a:t>b</a:t>
            </a:r>
            <a:r>
              <a:rPr lang="en-GB" sz="1350" dirty="0" err="1">
                <a:latin typeface="+mj-lt"/>
                <a:ea typeface="+mj-ea"/>
                <a:cs typeface="+mj-cs"/>
              </a:rPr>
              <a:t>uild</a:t>
            </a:r>
            <a:r>
              <a:rPr lang="en-GB" sz="1350" dirty="0">
                <a:latin typeface="+mj-lt"/>
                <a:ea typeface="+mj-ea"/>
                <a:cs typeface="+mj-cs"/>
              </a:rPr>
              <a:t> potentially shippable product</a:t>
            </a:r>
            <a:endParaRPr lang="nl-NL" sz="1350" dirty="0">
              <a:latin typeface="+mj-lt"/>
              <a:ea typeface="+mj-ea"/>
              <a:cs typeface="+mj-cs"/>
            </a:endParaRPr>
          </a:p>
        </p:txBody>
      </p:sp>
      <p:sp>
        <p:nvSpPr>
          <p:cNvPr id="7" name="Title 6"/>
          <p:cNvSpPr>
            <a:spLocks noGrp="1"/>
          </p:cNvSpPr>
          <p:nvPr>
            <p:ph type="title"/>
          </p:nvPr>
        </p:nvSpPr>
        <p:spPr/>
        <p:txBody>
          <a:bodyPr/>
          <a:lstStyle/>
          <a:p>
            <a:r>
              <a:rPr lang="nl-BE" dirty="0" err="1"/>
              <a:t>Continuous</a:t>
            </a:r>
            <a:r>
              <a:rPr lang="nl-BE" dirty="0"/>
              <a:t> </a:t>
            </a:r>
            <a:r>
              <a:rPr lang="nl-BE" dirty="0" err="1"/>
              <a:t>build</a:t>
            </a:r>
            <a:endParaRPr lang="nl-B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72125"/>
            <a:ext cx="5364088" cy="337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116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42096" y="1600200"/>
            <a:ext cx="6659809" cy="1657350"/>
          </a:xfrm>
          <a:prstGeom prst="rect">
            <a:avLst/>
          </a:prstGeom>
        </p:spPr>
      </p:pic>
      <p:sp>
        <p:nvSpPr>
          <p:cNvPr id="15" name="Rectangle 2"/>
          <p:cNvSpPr txBox="1">
            <a:spLocks noChangeArrowheads="1"/>
          </p:cNvSpPr>
          <p:nvPr/>
        </p:nvSpPr>
        <p:spPr>
          <a:xfrm>
            <a:off x="1257300" y="3257550"/>
            <a:ext cx="1314450" cy="540000"/>
          </a:xfrm>
          <a:prstGeom prst="rect">
            <a:avLst/>
          </a:prstGeom>
        </p:spPr>
        <p:txBody>
          <a:bodyPr/>
          <a:lstStyle/>
          <a:p>
            <a:pPr algn="ctr">
              <a:defRPr/>
            </a:pPr>
            <a:r>
              <a:rPr lang="nl-BE" sz="1350" dirty="0">
                <a:latin typeface="+mj-lt"/>
                <a:ea typeface="+mj-ea"/>
                <a:cs typeface="+mj-cs"/>
              </a:rPr>
              <a:t>Check out source code</a:t>
            </a:r>
            <a:endParaRPr lang="nl-NL" sz="1350" dirty="0">
              <a:latin typeface="+mj-lt"/>
              <a:ea typeface="+mj-ea"/>
              <a:cs typeface="+mj-cs"/>
            </a:endParaRPr>
          </a:p>
        </p:txBody>
      </p:sp>
      <p:sp>
        <p:nvSpPr>
          <p:cNvPr id="16" name="Rectangle 2"/>
          <p:cNvSpPr txBox="1">
            <a:spLocks noChangeArrowheads="1"/>
          </p:cNvSpPr>
          <p:nvPr/>
        </p:nvSpPr>
        <p:spPr>
          <a:xfrm>
            <a:off x="2800350" y="3257550"/>
            <a:ext cx="1143000" cy="685800"/>
          </a:xfrm>
          <a:prstGeom prst="rect">
            <a:avLst/>
          </a:prstGeom>
        </p:spPr>
        <p:txBody>
          <a:bodyPr/>
          <a:lstStyle/>
          <a:p>
            <a:pPr algn="ctr">
              <a:defRPr/>
            </a:pPr>
            <a:r>
              <a:rPr lang="nl-BE" sz="1350" dirty="0">
                <a:latin typeface="+mj-lt"/>
                <a:ea typeface="+mj-ea"/>
                <a:cs typeface="+mj-cs"/>
              </a:rPr>
              <a:t>Clean DB, environment,</a:t>
            </a:r>
            <a:r>
              <a:rPr lang="en-US" sz="1350" dirty="0">
                <a:latin typeface="+mj-lt"/>
                <a:ea typeface="+mj-ea"/>
                <a:cs typeface="+mj-cs"/>
              </a:rPr>
              <a:t>…</a:t>
            </a:r>
            <a:endParaRPr lang="nl-NL" sz="1350" dirty="0">
              <a:latin typeface="+mj-lt"/>
              <a:ea typeface="+mj-ea"/>
              <a:cs typeface="+mj-cs"/>
            </a:endParaRPr>
          </a:p>
        </p:txBody>
      </p:sp>
      <p:sp>
        <p:nvSpPr>
          <p:cNvPr id="17" name="Rectangle 2"/>
          <p:cNvSpPr txBox="1">
            <a:spLocks noChangeArrowheads="1"/>
          </p:cNvSpPr>
          <p:nvPr/>
        </p:nvSpPr>
        <p:spPr>
          <a:xfrm>
            <a:off x="4114800" y="3257550"/>
            <a:ext cx="800100" cy="540000"/>
          </a:xfrm>
          <a:prstGeom prst="rect">
            <a:avLst/>
          </a:prstGeom>
        </p:spPr>
        <p:txBody>
          <a:bodyPr/>
          <a:lstStyle/>
          <a:p>
            <a:pPr algn="ctr">
              <a:defRPr/>
            </a:pPr>
            <a:r>
              <a:rPr lang="nl-BE" sz="1350" dirty="0">
                <a:latin typeface="+mj-lt"/>
                <a:ea typeface="+mj-ea"/>
                <a:cs typeface="+mj-cs"/>
              </a:rPr>
              <a:t>Build and test</a:t>
            </a:r>
            <a:endParaRPr lang="nl-NL" sz="1350" dirty="0">
              <a:latin typeface="+mj-lt"/>
              <a:ea typeface="+mj-ea"/>
              <a:cs typeface="+mj-cs"/>
            </a:endParaRPr>
          </a:p>
        </p:txBody>
      </p:sp>
      <p:sp>
        <p:nvSpPr>
          <p:cNvPr id="18" name="Rectangle 2"/>
          <p:cNvSpPr txBox="1">
            <a:spLocks noChangeArrowheads="1"/>
          </p:cNvSpPr>
          <p:nvPr/>
        </p:nvSpPr>
        <p:spPr>
          <a:xfrm>
            <a:off x="5086350" y="3257550"/>
            <a:ext cx="1143000" cy="540000"/>
          </a:xfrm>
          <a:prstGeom prst="rect">
            <a:avLst/>
          </a:prstGeom>
        </p:spPr>
        <p:txBody>
          <a:bodyPr/>
          <a:lstStyle/>
          <a:p>
            <a:pPr algn="ctr">
              <a:defRPr/>
            </a:pPr>
            <a:r>
              <a:rPr lang="nl-BE" sz="1350" dirty="0">
                <a:latin typeface="+mj-lt"/>
                <a:ea typeface="+mj-ea"/>
                <a:cs typeface="+mj-cs"/>
              </a:rPr>
              <a:t>Publish report</a:t>
            </a:r>
            <a:endParaRPr lang="nl-NL" sz="1350" dirty="0">
              <a:latin typeface="+mj-lt"/>
              <a:ea typeface="+mj-ea"/>
              <a:cs typeface="+mj-cs"/>
            </a:endParaRPr>
          </a:p>
        </p:txBody>
      </p:sp>
      <p:sp>
        <p:nvSpPr>
          <p:cNvPr id="19" name="Rectangle 2"/>
          <p:cNvSpPr txBox="1">
            <a:spLocks noChangeArrowheads="1"/>
          </p:cNvSpPr>
          <p:nvPr/>
        </p:nvSpPr>
        <p:spPr>
          <a:xfrm>
            <a:off x="6422721" y="3257550"/>
            <a:ext cx="1578280" cy="540000"/>
          </a:xfrm>
          <a:prstGeom prst="rect">
            <a:avLst/>
          </a:prstGeom>
        </p:spPr>
        <p:txBody>
          <a:bodyPr/>
          <a:lstStyle/>
          <a:p>
            <a:pPr algn="ctr">
              <a:defRPr/>
            </a:pPr>
            <a:r>
              <a:rPr lang="nl-BE" sz="1350" dirty="0" err="1">
                <a:latin typeface="+mj-lt"/>
                <a:ea typeface="+mj-ea"/>
                <a:cs typeface="+mj-cs"/>
              </a:rPr>
              <a:t>Deploy</a:t>
            </a:r>
            <a:r>
              <a:rPr lang="nl-BE" sz="1350" dirty="0">
                <a:latin typeface="+mj-lt"/>
                <a:ea typeface="+mj-ea"/>
                <a:cs typeface="+mj-cs"/>
              </a:rPr>
              <a:t> </a:t>
            </a:r>
            <a:r>
              <a:rPr lang="nl-BE" sz="1350" dirty="0" err="1">
                <a:latin typeface="+mj-lt"/>
                <a:ea typeface="+mj-ea"/>
                <a:cs typeface="+mj-cs"/>
              </a:rPr>
              <a:t>to</a:t>
            </a:r>
            <a:r>
              <a:rPr lang="nl-BE" sz="1350" dirty="0">
                <a:latin typeface="+mj-lt"/>
                <a:ea typeface="+mj-ea"/>
                <a:cs typeface="+mj-cs"/>
              </a:rPr>
              <a:t> server</a:t>
            </a:r>
            <a:endParaRPr lang="nl-NL" sz="1350" dirty="0">
              <a:latin typeface="+mj-lt"/>
              <a:ea typeface="+mj-ea"/>
              <a:cs typeface="+mj-cs"/>
            </a:endParaRPr>
          </a:p>
        </p:txBody>
      </p:sp>
      <p:sp>
        <p:nvSpPr>
          <p:cNvPr id="5" name="Title 4"/>
          <p:cNvSpPr>
            <a:spLocks noGrp="1"/>
          </p:cNvSpPr>
          <p:nvPr>
            <p:ph type="title"/>
          </p:nvPr>
        </p:nvSpPr>
        <p:spPr/>
        <p:txBody>
          <a:bodyPr/>
          <a:lstStyle/>
          <a:p>
            <a:r>
              <a:rPr lang="nl-BE" dirty="0" err="1"/>
              <a:t>Continuous</a:t>
            </a:r>
            <a:r>
              <a:rPr lang="nl-BE" dirty="0"/>
              <a:t> </a:t>
            </a:r>
            <a:r>
              <a:rPr lang="nl-BE" dirty="0" err="1"/>
              <a:t>build</a:t>
            </a:r>
            <a:endParaRPr lang="nl-BE" dirty="0"/>
          </a:p>
        </p:txBody>
      </p:sp>
    </p:spTree>
    <p:extLst>
      <p:ext uri="{BB962C8B-B14F-4D97-AF65-F5344CB8AC3E}">
        <p14:creationId xmlns:p14="http://schemas.microsoft.com/office/powerpoint/2010/main" val="1588606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BE"/>
              <a:t>Team Foundation Server</a:t>
            </a:r>
            <a:endParaRPr lang="nl-BE"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273969"/>
            <a:ext cx="6858000" cy="3324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128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486402" y="1728089"/>
            <a:ext cx="2830014" cy="594122"/>
          </a:xfrm>
          <a:prstGeom prst="rect">
            <a:avLst/>
          </a:prstGeom>
        </p:spPr>
        <p:txBody>
          <a:bodyPr/>
          <a:lstStyle/>
          <a:p>
            <a:pPr>
              <a:defRPr/>
            </a:pPr>
            <a:r>
              <a:rPr lang="en-GB" sz="1350" dirty="0">
                <a:latin typeface="+mj-lt"/>
                <a:ea typeface="+mj-ea"/>
                <a:cs typeface="+mj-cs"/>
              </a:rPr>
              <a:t>During story: ask and show proxy</a:t>
            </a:r>
            <a:endParaRPr lang="nl-NL" sz="1350" dirty="0">
              <a:latin typeface="+mj-lt"/>
              <a:ea typeface="+mj-ea"/>
              <a:cs typeface="+mj-cs"/>
            </a:endParaRPr>
          </a:p>
        </p:txBody>
      </p:sp>
      <p:sp>
        <p:nvSpPr>
          <p:cNvPr id="7" name="Rectangle 2"/>
          <p:cNvSpPr txBox="1">
            <a:spLocks noChangeArrowheads="1"/>
          </p:cNvSpPr>
          <p:nvPr/>
        </p:nvSpPr>
        <p:spPr>
          <a:xfrm>
            <a:off x="5486403" y="2330407"/>
            <a:ext cx="3133404" cy="592931"/>
          </a:xfrm>
          <a:prstGeom prst="rect">
            <a:avLst/>
          </a:prstGeom>
        </p:spPr>
        <p:txBody>
          <a:bodyPr/>
          <a:lstStyle/>
          <a:p>
            <a:pPr>
              <a:defRPr/>
            </a:pPr>
            <a:r>
              <a:rPr lang="en-GB" sz="1350" dirty="0">
                <a:latin typeface="+mj-lt"/>
                <a:ea typeface="+mj-ea"/>
                <a:cs typeface="+mj-cs"/>
              </a:rPr>
              <a:t>End of story: show proxy/review</a:t>
            </a:r>
            <a:endParaRPr lang="nl-NL" sz="1350" dirty="0">
              <a:latin typeface="+mj-lt"/>
              <a:ea typeface="+mj-ea"/>
              <a:cs typeface="+mj-cs"/>
            </a:endParaRPr>
          </a:p>
        </p:txBody>
      </p:sp>
      <p:sp>
        <p:nvSpPr>
          <p:cNvPr id="8" name="Rectangle 2"/>
          <p:cNvSpPr txBox="1">
            <a:spLocks noChangeArrowheads="1"/>
          </p:cNvSpPr>
          <p:nvPr/>
        </p:nvSpPr>
        <p:spPr>
          <a:xfrm>
            <a:off x="5486402" y="2765050"/>
            <a:ext cx="3262062" cy="592931"/>
          </a:xfrm>
          <a:prstGeom prst="rect">
            <a:avLst/>
          </a:prstGeom>
        </p:spPr>
        <p:txBody>
          <a:bodyPr/>
          <a:lstStyle/>
          <a:p>
            <a:pPr>
              <a:defRPr/>
            </a:pPr>
            <a:r>
              <a:rPr lang="en-GB" sz="1350" dirty="0">
                <a:latin typeface="+mj-lt"/>
                <a:ea typeface="+mj-ea"/>
                <a:cs typeface="+mj-cs"/>
              </a:rPr>
              <a:t>End of sprint: demo all stories to customer</a:t>
            </a:r>
            <a:endParaRPr lang="nl-NL" sz="1350" dirty="0">
              <a:latin typeface="+mj-lt"/>
              <a:ea typeface="+mj-ea"/>
              <a:cs typeface="+mj-cs"/>
            </a:endParaRPr>
          </a:p>
        </p:txBody>
      </p:sp>
      <p:pic>
        <p:nvPicPr>
          <p:cNvPr id="2" name="Picture 1"/>
          <p:cNvPicPr>
            <a:picLocks noChangeAspect="1"/>
          </p:cNvPicPr>
          <p:nvPr/>
        </p:nvPicPr>
        <p:blipFill rotWithShape="1">
          <a:blip r:embed="rId3"/>
          <a:srcRect l="13246" r="4946"/>
          <a:stretch/>
        </p:blipFill>
        <p:spPr>
          <a:xfrm>
            <a:off x="0" y="1728089"/>
            <a:ext cx="5456751" cy="3415411"/>
          </a:xfrm>
          <a:prstGeom prst="rect">
            <a:avLst/>
          </a:prstGeom>
        </p:spPr>
      </p:pic>
      <p:sp>
        <p:nvSpPr>
          <p:cNvPr id="9" name="Rectangle 2"/>
          <p:cNvSpPr txBox="1">
            <a:spLocks noChangeArrowheads="1"/>
          </p:cNvSpPr>
          <p:nvPr/>
        </p:nvSpPr>
        <p:spPr>
          <a:xfrm>
            <a:off x="1440000" y="898751"/>
            <a:ext cx="3657600" cy="594122"/>
          </a:xfrm>
          <a:prstGeom prst="rect">
            <a:avLst/>
          </a:prstGeom>
        </p:spPr>
        <p:txBody>
          <a:bodyPr/>
          <a:lstStyle/>
          <a:p>
            <a:pPr>
              <a:defRPr/>
            </a:pPr>
            <a:r>
              <a:rPr lang="en-US" sz="1350" i="1" dirty="0">
                <a:latin typeface="+mj-lt"/>
                <a:ea typeface="+mj-ea"/>
                <a:cs typeface="+mj-cs"/>
              </a:rPr>
              <a:t>c</a:t>
            </a:r>
            <a:r>
              <a:rPr lang="nl-BE" sz="1350" i="1" dirty="0">
                <a:latin typeface="+mj-lt"/>
                <a:ea typeface="+mj-ea"/>
                <a:cs typeface="+mj-cs"/>
              </a:rPr>
              <a:t>ustomer wanted something else</a:t>
            </a:r>
            <a:endParaRPr lang="nl-NL" sz="1350" i="1" dirty="0">
              <a:latin typeface="+mj-lt"/>
              <a:ea typeface="+mj-ea"/>
              <a:cs typeface="+mj-cs"/>
            </a:endParaRPr>
          </a:p>
        </p:txBody>
      </p:sp>
      <p:sp>
        <p:nvSpPr>
          <p:cNvPr id="11" name="Title 10"/>
          <p:cNvSpPr>
            <a:spLocks noGrp="1"/>
          </p:cNvSpPr>
          <p:nvPr>
            <p:ph type="title"/>
          </p:nvPr>
        </p:nvSpPr>
        <p:spPr/>
        <p:txBody>
          <a:bodyPr/>
          <a:lstStyle/>
          <a:p>
            <a:r>
              <a:rPr lang="nl-BE" dirty="0"/>
              <a:t>Get </a:t>
            </a:r>
            <a:r>
              <a:rPr lang="nl-BE" dirty="0" err="1"/>
              <a:t>fast</a:t>
            </a:r>
            <a:r>
              <a:rPr lang="nl-BE" dirty="0"/>
              <a:t> feedback</a:t>
            </a:r>
          </a:p>
        </p:txBody>
      </p:sp>
      <p:sp>
        <p:nvSpPr>
          <p:cNvPr id="12" name="Rectangle 2"/>
          <p:cNvSpPr txBox="1">
            <a:spLocks noChangeArrowheads="1"/>
          </p:cNvSpPr>
          <p:nvPr/>
        </p:nvSpPr>
        <p:spPr>
          <a:xfrm>
            <a:off x="6303598" y="3721667"/>
            <a:ext cx="1499990" cy="592931"/>
          </a:xfrm>
          <a:prstGeom prst="rect">
            <a:avLst/>
          </a:prstGeom>
        </p:spPr>
        <p:txBody>
          <a:bodyPr/>
          <a:lstStyle/>
          <a:p>
            <a:pPr algn="ctr">
              <a:defRPr/>
            </a:pPr>
            <a:r>
              <a:rPr lang="en-GB" sz="1350" dirty="0">
                <a:latin typeface="+mj-lt"/>
                <a:ea typeface="+mj-ea"/>
                <a:cs typeface="+mj-cs"/>
              </a:rPr>
              <a:t>Small releases!</a:t>
            </a:r>
            <a:endParaRPr lang="nl-NL" sz="1350" dirty="0">
              <a:latin typeface="+mj-lt"/>
              <a:ea typeface="+mj-ea"/>
              <a:cs typeface="+mj-cs"/>
            </a:endParaRPr>
          </a:p>
        </p:txBody>
      </p:sp>
      <p:sp>
        <p:nvSpPr>
          <p:cNvPr id="3" name="Down Arrow 2"/>
          <p:cNvSpPr/>
          <p:nvPr/>
        </p:nvSpPr>
        <p:spPr>
          <a:xfrm>
            <a:off x="6854741" y="3295843"/>
            <a:ext cx="367955" cy="3950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2441573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a:xfrm>
            <a:off x="1043608" y="2427734"/>
            <a:ext cx="1429598" cy="594122"/>
          </a:xfrm>
          <a:prstGeom prst="rect">
            <a:avLst/>
          </a:prstGeom>
        </p:spPr>
        <p:txBody>
          <a:bodyPr/>
          <a:lstStyle/>
          <a:p>
            <a:pPr>
              <a:defRPr/>
            </a:pPr>
            <a:r>
              <a:rPr lang="en-GB" sz="2000" dirty="0">
                <a:ea typeface="+mj-ea"/>
                <a:cs typeface="+mj-cs"/>
              </a:rPr>
              <a:t>Backlog</a:t>
            </a:r>
            <a:endParaRPr lang="nl-NL" sz="2000" dirty="0">
              <a:ea typeface="+mj-ea"/>
              <a:cs typeface="+mj-cs"/>
            </a:endParaRPr>
          </a:p>
        </p:txBody>
      </p:sp>
      <p:pic>
        <p:nvPicPr>
          <p:cNvPr id="11" name="ScrumLargeNoLabels.png"/>
          <p:cNvPicPr/>
          <p:nvPr/>
        </p:nvPicPr>
        <p:blipFill>
          <a:blip r:embed="rId3">
            <a:extLst/>
          </a:blip>
          <a:stretch>
            <a:fillRect/>
          </a:stretch>
        </p:blipFill>
        <p:spPr>
          <a:xfrm>
            <a:off x="1403648" y="1337518"/>
            <a:ext cx="6598913" cy="2601575"/>
          </a:xfrm>
          <a:prstGeom prst="rect">
            <a:avLst/>
          </a:prstGeom>
          <a:ln w="12700">
            <a:miter lim="400000"/>
          </a:ln>
        </p:spPr>
      </p:pic>
      <p:sp>
        <p:nvSpPr>
          <p:cNvPr id="23554" name="Rectangle 2"/>
          <p:cNvSpPr>
            <a:spLocks noGrp="1" noChangeArrowheads="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en-GB" dirty="0"/>
              <a:t>Scrum</a:t>
            </a:r>
            <a:endParaRPr lang="nl-NL" dirty="0"/>
          </a:p>
        </p:txBody>
      </p:sp>
      <p:sp>
        <p:nvSpPr>
          <p:cNvPr id="14" name="Rectangle 2"/>
          <p:cNvSpPr txBox="1">
            <a:spLocks noChangeArrowheads="1"/>
          </p:cNvSpPr>
          <p:nvPr/>
        </p:nvSpPr>
        <p:spPr>
          <a:xfrm>
            <a:off x="5940152" y="1847057"/>
            <a:ext cx="936104" cy="429819"/>
          </a:xfrm>
          <a:prstGeom prst="rect">
            <a:avLst/>
          </a:prstGeom>
        </p:spPr>
        <p:txBody>
          <a:bodyPr/>
          <a:lstStyle/>
          <a:p>
            <a:pPr>
              <a:defRPr/>
            </a:pPr>
            <a:r>
              <a:rPr lang="en-GB" sz="2000" dirty="0">
                <a:ea typeface="+mj-ea"/>
                <a:cs typeface="+mj-cs"/>
              </a:rPr>
              <a:t>Sprint</a:t>
            </a:r>
            <a:endParaRPr lang="nl-NL" sz="2000" dirty="0">
              <a:ea typeface="+mj-ea"/>
              <a:cs typeface="+mj-cs"/>
            </a:endParaRPr>
          </a:p>
        </p:txBody>
      </p:sp>
      <p:sp>
        <p:nvSpPr>
          <p:cNvPr id="15" name="Rectangle 2"/>
          <p:cNvSpPr txBox="1">
            <a:spLocks noChangeArrowheads="1"/>
          </p:cNvSpPr>
          <p:nvPr/>
        </p:nvSpPr>
        <p:spPr>
          <a:xfrm>
            <a:off x="3154618" y="2374024"/>
            <a:ext cx="920474" cy="413750"/>
          </a:xfrm>
          <a:prstGeom prst="rect">
            <a:avLst/>
          </a:prstGeom>
        </p:spPr>
        <p:txBody>
          <a:bodyPr/>
          <a:lstStyle/>
          <a:p>
            <a:pPr>
              <a:defRPr/>
            </a:pPr>
            <a:r>
              <a:rPr lang="en-GB" sz="2000" dirty="0">
                <a:ea typeface="+mj-ea"/>
                <a:cs typeface="+mj-cs"/>
              </a:rPr>
              <a:t>Stories</a:t>
            </a:r>
            <a:endParaRPr lang="nl-NL" sz="2000" dirty="0">
              <a:ea typeface="+mj-ea"/>
              <a:cs typeface="+mj-cs"/>
            </a:endParaRPr>
          </a:p>
        </p:txBody>
      </p:sp>
      <p:sp>
        <p:nvSpPr>
          <p:cNvPr id="17" name="Rectangle 2"/>
          <p:cNvSpPr txBox="1">
            <a:spLocks noChangeArrowheads="1"/>
          </p:cNvSpPr>
          <p:nvPr/>
        </p:nvSpPr>
        <p:spPr>
          <a:xfrm>
            <a:off x="3655866" y="942542"/>
            <a:ext cx="1389193" cy="394976"/>
          </a:xfrm>
          <a:prstGeom prst="rect">
            <a:avLst/>
          </a:prstGeom>
        </p:spPr>
        <p:txBody>
          <a:bodyPr/>
          <a:lstStyle/>
          <a:p>
            <a:pPr>
              <a:defRPr/>
            </a:pPr>
            <a:r>
              <a:rPr lang="en-GB" sz="2000" dirty="0">
                <a:ea typeface="+mj-ea"/>
                <a:cs typeface="+mj-cs"/>
              </a:rPr>
              <a:t>Daily scrum</a:t>
            </a:r>
            <a:endParaRPr lang="nl-NL" sz="2000" dirty="0">
              <a:ea typeface="+mj-ea"/>
              <a:cs typeface="+mj-cs"/>
            </a:endParaRPr>
          </a:p>
        </p:txBody>
      </p:sp>
    </p:spTree>
    <p:extLst>
      <p:ext uri="{BB962C8B-B14F-4D97-AF65-F5344CB8AC3E}">
        <p14:creationId xmlns:p14="http://schemas.microsoft.com/office/powerpoint/2010/main" val="1162203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950099" y="2815803"/>
            <a:ext cx="4669707" cy="594122"/>
          </a:xfrm>
          <a:prstGeom prst="rect">
            <a:avLst/>
          </a:prstGeom>
        </p:spPr>
        <p:txBody>
          <a:bodyPr/>
          <a:lstStyle/>
          <a:p>
            <a:pPr>
              <a:defRPr/>
            </a:pPr>
            <a:r>
              <a:rPr lang="en-GB" sz="1350" dirty="0"/>
              <a:t>Tool: TFS Release management, octopus deploy,…</a:t>
            </a:r>
            <a:endParaRPr lang="nl-NL" sz="1350" dirty="0"/>
          </a:p>
        </p:txBody>
      </p:sp>
      <p:sp>
        <p:nvSpPr>
          <p:cNvPr id="7" name="Rectangle 2"/>
          <p:cNvSpPr txBox="1">
            <a:spLocks noChangeArrowheads="1"/>
          </p:cNvSpPr>
          <p:nvPr/>
        </p:nvSpPr>
        <p:spPr>
          <a:xfrm>
            <a:off x="3951408" y="4057574"/>
            <a:ext cx="5013080" cy="592931"/>
          </a:xfrm>
          <a:prstGeom prst="rect">
            <a:avLst/>
          </a:prstGeom>
        </p:spPr>
        <p:txBody>
          <a:bodyPr/>
          <a:lstStyle/>
          <a:p>
            <a:pPr>
              <a:defRPr/>
            </a:pPr>
            <a:r>
              <a:rPr lang="en-GB" sz="1350" dirty="0"/>
              <a:t>DevOps</a:t>
            </a:r>
            <a:endParaRPr lang="nl-NL" sz="1350" dirty="0">
              <a:latin typeface="+mj-lt"/>
              <a:ea typeface="+mj-ea"/>
              <a:cs typeface="+mj-cs"/>
            </a:endParaRPr>
          </a:p>
        </p:txBody>
      </p:sp>
      <p:sp>
        <p:nvSpPr>
          <p:cNvPr id="8" name="Rectangle 2"/>
          <p:cNvSpPr txBox="1">
            <a:spLocks noChangeArrowheads="1"/>
          </p:cNvSpPr>
          <p:nvPr/>
        </p:nvSpPr>
        <p:spPr>
          <a:xfrm>
            <a:off x="3950100" y="2195513"/>
            <a:ext cx="2295000" cy="592931"/>
          </a:xfrm>
          <a:prstGeom prst="rect">
            <a:avLst/>
          </a:prstGeom>
        </p:spPr>
        <p:txBody>
          <a:bodyPr/>
          <a:lstStyle/>
          <a:p>
            <a:pPr>
              <a:defRPr/>
            </a:pPr>
            <a:r>
              <a:rPr lang="en-GB" sz="1350" dirty="0"/>
              <a:t>automated </a:t>
            </a:r>
            <a:r>
              <a:rPr lang="en-GB" sz="1350" dirty="0" err="1"/>
              <a:t>config</a:t>
            </a:r>
            <a:r>
              <a:rPr lang="en-GB" sz="1350" dirty="0"/>
              <a:t> + deploy</a:t>
            </a:r>
            <a:endParaRPr lang="nl-NL" sz="1350" dirty="0"/>
          </a:p>
        </p:txBody>
      </p:sp>
      <p:sp>
        <p:nvSpPr>
          <p:cNvPr id="9" name="Rectangle 2"/>
          <p:cNvSpPr txBox="1">
            <a:spLocks noChangeArrowheads="1"/>
          </p:cNvSpPr>
          <p:nvPr/>
        </p:nvSpPr>
        <p:spPr>
          <a:xfrm>
            <a:off x="1440000" y="930967"/>
            <a:ext cx="3657600" cy="594122"/>
          </a:xfrm>
          <a:prstGeom prst="rect">
            <a:avLst/>
          </a:prstGeom>
        </p:spPr>
        <p:txBody>
          <a:bodyPr/>
          <a:lstStyle/>
          <a:p>
            <a:pPr>
              <a:defRPr/>
            </a:pPr>
            <a:r>
              <a:rPr lang="nl-BE" sz="1350" i="1" dirty="0">
                <a:latin typeface="+mj-lt"/>
                <a:ea typeface="+mj-ea"/>
                <a:cs typeface="+mj-cs"/>
              </a:rPr>
              <a:t>It takes </a:t>
            </a:r>
            <a:r>
              <a:rPr lang="nl-BE" sz="1350" i="1" dirty="0" err="1">
                <a:latin typeface="+mj-lt"/>
                <a:ea typeface="+mj-ea"/>
                <a:cs typeface="+mj-cs"/>
              </a:rPr>
              <a:t>days</a:t>
            </a:r>
            <a:r>
              <a:rPr lang="nl-BE" sz="1350" i="1" dirty="0">
                <a:latin typeface="+mj-lt"/>
                <a:ea typeface="+mj-ea"/>
                <a:cs typeface="+mj-cs"/>
              </a:rPr>
              <a:t> </a:t>
            </a:r>
            <a:r>
              <a:rPr lang="nl-BE" sz="1350" i="1" dirty="0" err="1">
                <a:latin typeface="+mj-lt"/>
                <a:ea typeface="+mj-ea"/>
                <a:cs typeface="+mj-cs"/>
              </a:rPr>
              <a:t>to</a:t>
            </a:r>
            <a:r>
              <a:rPr lang="nl-BE" sz="1350" i="1" dirty="0">
                <a:latin typeface="+mj-lt"/>
                <a:ea typeface="+mj-ea"/>
                <a:cs typeface="+mj-cs"/>
              </a:rPr>
              <a:t> </a:t>
            </a:r>
            <a:r>
              <a:rPr lang="nl-BE" sz="1350" i="1" dirty="0" err="1">
                <a:latin typeface="+mj-lt"/>
                <a:ea typeface="+mj-ea"/>
                <a:cs typeface="+mj-cs"/>
              </a:rPr>
              <a:t>deploy</a:t>
            </a:r>
            <a:endParaRPr lang="nl-NL" sz="1350" i="1" dirty="0">
              <a:latin typeface="+mj-lt"/>
              <a:ea typeface="+mj-ea"/>
              <a:cs typeface="+mj-cs"/>
            </a:endParaRPr>
          </a:p>
        </p:txBody>
      </p:sp>
      <p:sp>
        <p:nvSpPr>
          <p:cNvPr id="6" name="Title 5"/>
          <p:cNvSpPr>
            <a:spLocks noGrp="1"/>
          </p:cNvSpPr>
          <p:nvPr>
            <p:ph type="title"/>
          </p:nvPr>
        </p:nvSpPr>
        <p:spPr/>
        <p:txBody>
          <a:bodyPr/>
          <a:lstStyle/>
          <a:p>
            <a:r>
              <a:rPr lang="nl-BE" dirty="0" err="1"/>
              <a:t>Continuous</a:t>
            </a:r>
            <a:r>
              <a:rPr lang="nl-BE" dirty="0"/>
              <a:t> delivery</a:t>
            </a:r>
          </a:p>
        </p:txBody>
      </p:sp>
      <p:sp>
        <p:nvSpPr>
          <p:cNvPr id="10" name="Rectangle 2"/>
          <p:cNvSpPr txBox="1">
            <a:spLocks noChangeArrowheads="1"/>
          </p:cNvSpPr>
          <p:nvPr/>
        </p:nvSpPr>
        <p:spPr>
          <a:xfrm>
            <a:off x="3951408" y="3437284"/>
            <a:ext cx="2293693" cy="592931"/>
          </a:xfrm>
          <a:prstGeom prst="rect">
            <a:avLst/>
          </a:prstGeom>
        </p:spPr>
        <p:txBody>
          <a:bodyPr/>
          <a:lstStyle/>
          <a:p>
            <a:pPr>
              <a:defRPr/>
            </a:pPr>
            <a:r>
              <a:rPr lang="en-GB" sz="1350" dirty="0"/>
              <a:t>Include getting DB up to date</a:t>
            </a:r>
            <a:endParaRPr lang="nl-NL" sz="1350" dirty="0">
              <a:latin typeface="+mj-lt"/>
              <a:ea typeface="+mj-ea"/>
              <a:cs typeface="+mj-cs"/>
            </a:endParaRPr>
          </a:p>
        </p:txBody>
      </p:sp>
      <p:pic>
        <p:nvPicPr>
          <p:cNvPr id="2050" name="Picture 2" descr="https://aiswww.blob.core.windows.net/media/Default/images/AIS-devops-cycle-graph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26777"/>
            <a:ext cx="2930557" cy="300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35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10" name="Text Placeholder 9"/>
          <p:cNvSpPr>
            <a:spLocks noGrp="1"/>
          </p:cNvSpPr>
          <p:nvPr>
            <p:ph type="body" sz="quarter" idx="11"/>
          </p:nvPr>
        </p:nvSpPr>
        <p:spPr/>
        <p:txBody>
          <a:bodyPr/>
          <a:lstStyle/>
          <a:p>
            <a:r>
              <a:rPr lang="nl-BE" dirty="0"/>
              <a:t>Test </a:t>
            </a:r>
            <a:r>
              <a:rPr lang="nl-BE" dirty="0" err="1"/>
              <a:t>driven</a:t>
            </a:r>
            <a:r>
              <a:rPr lang="nl-BE" dirty="0"/>
              <a:t> development</a:t>
            </a:r>
          </a:p>
        </p:txBody>
      </p:sp>
    </p:spTree>
    <p:extLst>
      <p:ext uri="{BB962C8B-B14F-4D97-AF65-F5344CB8AC3E}">
        <p14:creationId xmlns:p14="http://schemas.microsoft.com/office/powerpoint/2010/main" val="352349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Test </a:t>
            </a:r>
            <a:r>
              <a:rPr lang="nl-BE" dirty="0" err="1"/>
              <a:t>driven</a:t>
            </a:r>
            <a:r>
              <a:rPr lang="nl-BE" dirty="0"/>
              <a:t> </a:t>
            </a:r>
            <a:r>
              <a:rPr lang="nl-BE" dirty="0" err="1"/>
              <a:t>development</a:t>
            </a:r>
            <a:endParaRPr lang="nl-B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527" y="1505948"/>
            <a:ext cx="4174348" cy="305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8157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nl-BE" dirty="0"/>
              <a:t>Rules of the game</a:t>
            </a:r>
          </a:p>
        </p:txBody>
      </p:sp>
      <p:pic>
        <p:nvPicPr>
          <p:cNvPr id="7" name="Picture 6" descr="http://1.bp.blogspot.com/-HbmVCSfEM6Q/T-sZDi8QCXI/AAAAAAAAAoY/n2Agfn-_hpo/s1600/sTEyF.jpg"/>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856571" y="123478"/>
            <a:ext cx="1717358" cy="2093119"/>
          </a:xfrm>
          <a:prstGeom prst="rect">
            <a:avLst/>
          </a:prstGeom>
          <a:noFill/>
          <a:ln>
            <a:noFill/>
          </a:ln>
        </p:spPr>
      </p:pic>
      <p:sp>
        <p:nvSpPr>
          <p:cNvPr id="8" name="Rectangle 7"/>
          <p:cNvSpPr/>
          <p:nvPr/>
        </p:nvSpPr>
        <p:spPr>
          <a:xfrm>
            <a:off x="1485900" y="1943101"/>
            <a:ext cx="6229350" cy="2585323"/>
          </a:xfrm>
          <a:prstGeom prst="rect">
            <a:avLst/>
          </a:prstGeom>
        </p:spPr>
        <p:txBody>
          <a:bodyPr wrap="square">
            <a:spAutoFit/>
          </a:bodyPr>
          <a:lstStyle/>
          <a:p>
            <a:r>
              <a:rPr lang="en-US" b="1" dirty="0"/>
              <a:t>The 3 laws of TDD</a:t>
            </a:r>
            <a:endParaRPr lang="nl-BE" dirty="0"/>
          </a:p>
          <a:p>
            <a:pPr marL="257175" indent="-257175">
              <a:buFont typeface="Arial" pitchFamily="34" charset="0"/>
              <a:buChar char="•"/>
            </a:pPr>
            <a:r>
              <a:rPr lang="en-US" dirty="0"/>
              <a:t>You are not allowed to write any production code unless it is to make a failing unit test pass.</a:t>
            </a:r>
          </a:p>
          <a:p>
            <a:pPr lvl="0"/>
            <a:endParaRPr lang="nl-BE" dirty="0"/>
          </a:p>
          <a:p>
            <a:pPr marL="257175" indent="-257175">
              <a:buFont typeface="Arial" pitchFamily="34" charset="0"/>
              <a:buChar char="•"/>
            </a:pPr>
            <a:r>
              <a:rPr lang="en-US" dirty="0"/>
              <a:t>You are not allowed to write any more of a unit test than is sufficient to fail; and compilation failures are failures.</a:t>
            </a:r>
          </a:p>
          <a:p>
            <a:pPr lvl="0"/>
            <a:endParaRPr lang="nl-BE" dirty="0"/>
          </a:p>
          <a:p>
            <a:pPr marL="257175" indent="-257175">
              <a:buFont typeface="Arial" pitchFamily="34" charset="0"/>
              <a:buChar char="•"/>
            </a:pPr>
            <a:r>
              <a:rPr lang="en-US" dirty="0"/>
              <a:t>You are not allowed to write any more production code than is sufficient to pass the one failing unit test.</a:t>
            </a:r>
            <a:endParaRPr lang="nl-BE" dirty="0"/>
          </a:p>
        </p:txBody>
      </p:sp>
    </p:spTree>
    <p:extLst>
      <p:ext uri="{BB962C8B-B14F-4D97-AF65-F5344CB8AC3E}">
        <p14:creationId xmlns:p14="http://schemas.microsoft.com/office/powerpoint/2010/main" val="1827024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1243608" y="1049687"/>
            <a:ext cx="1528142" cy="464959"/>
          </a:xfrm>
        </p:spPr>
        <p:txBody>
          <a:bodyPr anchor="ctr"/>
          <a:lstStyle/>
          <a:p>
            <a:r>
              <a:rPr lang="nl-BE" dirty="0" err="1"/>
              <a:t>Why</a:t>
            </a:r>
            <a:r>
              <a:rPr lang="nl-BE" dirty="0"/>
              <a:t> test?</a:t>
            </a:r>
          </a:p>
        </p:txBody>
      </p:sp>
      <p:sp>
        <p:nvSpPr>
          <p:cNvPr id="8" name="Title 8"/>
          <p:cNvSpPr txBox="1">
            <a:spLocks/>
          </p:cNvSpPr>
          <p:nvPr/>
        </p:nvSpPr>
        <p:spPr>
          <a:xfrm>
            <a:off x="4778310" y="947402"/>
            <a:ext cx="5400000" cy="669529"/>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accent1"/>
                </a:solidFill>
                <a:latin typeface="+mn-lt"/>
                <a:ea typeface="+mj-ea"/>
                <a:cs typeface="Trebuchet MS"/>
              </a:defRPr>
            </a:lvl1pPr>
          </a:lstStyle>
          <a:p>
            <a:r>
              <a:rPr lang="nl-BE" sz="2700" dirty="0" err="1"/>
              <a:t>Why</a:t>
            </a:r>
            <a:r>
              <a:rPr lang="nl-BE" sz="2700" dirty="0"/>
              <a:t> test first?</a:t>
            </a:r>
          </a:p>
        </p:txBody>
      </p:sp>
      <p:grpSp>
        <p:nvGrpSpPr>
          <p:cNvPr id="3" name="Group 2"/>
          <p:cNvGrpSpPr/>
          <p:nvPr/>
        </p:nvGrpSpPr>
        <p:grpSpPr>
          <a:xfrm>
            <a:off x="4778310" y="1905524"/>
            <a:ext cx="3754130" cy="2325680"/>
            <a:chOff x="5080702" y="2303269"/>
            <a:chExt cx="3058258" cy="3100907"/>
          </a:xfrm>
        </p:grpSpPr>
        <p:sp>
          <p:nvSpPr>
            <p:cNvPr id="4" name="Rectangle 2"/>
            <p:cNvSpPr txBox="1">
              <a:spLocks noChangeArrowheads="1"/>
            </p:cNvSpPr>
            <p:nvPr/>
          </p:nvSpPr>
          <p:spPr>
            <a:xfrm>
              <a:off x="5080702" y="4612014"/>
              <a:ext cx="3058258" cy="792162"/>
            </a:xfrm>
            <a:prstGeom prst="rect">
              <a:avLst/>
            </a:prstGeom>
          </p:spPr>
          <p:txBody>
            <a:bodyPr/>
            <a:lstStyle/>
            <a:p>
              <a:pPr>
                <a:defRPr/>
              </a:pPr>
              <a:r>
                <a:rPr lang="en-GB" sz="1350" dirty="0">
                  <a:latin typeface="+mj-lt"/>
                  <a:ea typeface="+mj-ea"/>
                  <a:cs typeface="+mj-cs"/>
                </a:rPr>
                <a:t>easier for pair to follow along</a:t>
              </a:r>
              <a:endParaRPr lang="nl-NL" sz="1350" dirty="0">
                <a:latin typeface="+mj-lt"/>
                <a:ea typeface="+mj-ea"/>
                <a:cs typeface="+mj-cs"/>
              </a:endParaRPr>
            </a:p>
          </p:txBody>
        </p:sp>
        <p:sp>
          <p:nvSpPr>
            <p:cNvPr id="5" name="Rectangle 2"/>
            <p:cNvSpPr txBox="1">
              <a:spLocks noChangeArrowheads="1"/>
            </p:cNvSpPr>
            <p:nvPr/>
          </p:nvSpPr>
          <p:spPr>
            <a:xfrm>
              <a:off x="5080702" y="3842433"/>
              <a:ext cx="3058258" cy="792162"/>
            </a:xfrm>
            <a:prstGeom prst="rect">
              <a:avLst/>
            </a:prstGeom>
          </p:spPr>
          <p:txBody>
            <a:bodyPr/>
            <a:lstStyle/>
            <a:p>
              <a:pPr>
                <a:defRPr/>
              </a:pPr>
              <a:r>
                <a:rPr lang="en-GB" sz="1350" dirty="0">
                  <a:latin typeface="+mj-lt"/>
                  <a:ea typeface="+mj-ea"/>
                  <a:cs typeface="+mj-cs"/>
                </a:rPr>
                <a:t>think of code from an API perspective</a:t>
              </a:r>
              <a:endParaRPr lang="nl-NL" sz="1350" dirty="0">
                <a:latin typeface="+mj-lt"/>
                <a:ea typeface="+mj-ea"/>
                <a:cs typeface="+mj-cs"/>
              </a:endParaRPr>
            </a:p>
          </p:txBody>
        </p:sp>
        <p:sp>
          <p:nvSpPr>
            <p:cNvPr id="10" name="Rectangle 2"/>
            <p:cNvSpPr txBox="1">
              <a:spLocks noChangeArrowheads="1"/>
            </p:cNvSpPr>
            <p:nvPr/>
          </p:nvSpPr>
          <p:spPr>
            <a:xfrm>
              <a:off x="5080702" y="2303269"/>
              <a:ext cx="3058258" cy="792162"/>
            </a:xfrm>
            <a:prstGeom prst="rect">
              <a:avLst/>
            </a:prstGeom>
          </p:spPr>
          <p:txBody>
            <a:bodyPr/>
            <a:lstStyle/>
            <a:p>
              <a:pPr>
                <a:defRPr/>
              </a:pPr>
              <a:r>
                <a:rPr lang="en-GB" sz="1350" dirty="0">
                  <a:latin typeface="+mj-lt"/>
                  <a:ea typeface="+mj-ea"/>
                  <a:cs typeface="+mj-cs"/>
                </a:rPr>
                <a:t>check if test is correct</a:t>
              </a:r>
              <a:endParaRPr lang="nl-NL" sz="1350" dirty="0">
                <a:latin typeface="+mj-lt"/>
                <a:ea typeface="+mj-ea"/>
                <a:cs typeface="+mj-cs"/>
              </a:endParaRPr>
            </a:p>
          </p:txBody>
        </p:sp>
        <p:sp>
          <p:nvSpPr>
            <p:cNvPr id="11" name="Rectangle 2"/>
            <p:cNvSpPr txBox="1">
              <a:spLocks noChangeArrowheads="1"/>
            </p:cNvSpPr>
            <p:nvPr/>
          </p:nvSpPr>
          <p:spPr>
            <a:xfrm>
              <a:off x="5080702" y="3072851"/>
              <a:ext cx="3058258" cy="792162"/>
            </a:xfrm>
            <a:prstGeom prst="rect">
              <a:avLst/>
            </a:prstGeom>
          </p:spPr>
          <p:txBody>
            <a:bodyPr/>
            <a:lstStyle/>
            <a:p>
              <a:pPr>
                <a:defRPr/>
              </a:pPr>
              <a:r>
                <a:rPr lang="en-GB" sz="1350" dirty="0">
                  <a:latin typeface="+mj-lt"/>
                  <a:ea typeface="+mj-ea"/>
                  <a:cs typeface="+mj-cs"/>
                </a:rPr>
                <a:t>ensures all paths of code are covered</a:t>
              </a:r>
              <a:endParaRPr lang="nl-NL" sz="1350" dirty="0">
                <a:latin typeface="+mj-lt"/>
                <a:ea typeface="+mj-ea"/>
                <a:cs typeface="+mj-cs"/>
              </a:endParaRPr>
            </a:p>
          </p:txBody>
        </p:sp>
      </p:grpSp>
      <p:grpSp>
        <p:nvGrpSpPr>
          <p:cNvPr id="20" name="Group 19"/>
          <p:cNvGrpSpPr/>
          <p:nvPr/>
        </p:nvGrpSpPr>
        <p:grpSpPr>
          <a:xfrm>
            <a:off x="1243608" y="1905524"/>
            <a:ext cx="2293693" cy="2271273"/>
            <a:chOff x="1243608" y="1959931"/>
            <a:chExt cx="2293693" cy="2271273"/>
          </a:xfrm>
        </p:grpSpPr>
        <p:sp>
          <p:nvSpPr>
            <p:cNvPr id="6" name="Rectangle 2"/>
            <p:cNvSpPr txBox="1">
              <a:spLocks noChangeArrowheads="1"/>
            </p:cNvSpPr>
            <p:nvPr/>
          </p:nvSpPr>
          <p:spPr>
            <a:xfrm>
              <a:off x="1243608" y="1959931"/>
              <a:ext cx="2293693" cy="592931"/>
            </a:xfrm>
            <a:prstGeom prst="rect">
              <a:avLst/>
            </a:prstGeom>
          </p:spPr>
          <p:txBody>
            <a:bodyPr/>
            <a:lstStyle/>
            <a:p>
              <a:pPr>
                <a:defRPr/>
              </a:pPr>
              <a:r>
                <a:rPr lang="en-GB" sz="1350" dirty="0">
                  <a:latin typeface="+mj-lt"/>
                  <a:ea typeface="+mj-ea"/>
                  <a:cs typeface="+mj-cs"/>
                </a:rPr>
                <a:t>trust</a:t>
              </a:r>
              <a:endParaRPr lang="nl-NL" sz="1350" dirty="0">
                <a:latin typeface="+mj-lt"/>
                <a:ea typeface="+mj-ea"/>
                <a:cs typeface="+mj-cs"/>
              </a:endParaRPr>
            </a:p>
          </p:txBody>
        </p:sp>
        <p:sp>
          <p:nvSpPr>
            <p:cNvPr id="7" name="Rectangle 2"/>
            <p:cNvSpPr txBox="1">
              <a:spLocks noChangeArrowheads="1"/>
            </p:cNvSpPr>
            <p:nvPr/>
          </p:nvSpPr>
          <p:spPr>
            <a:xfrm>
              <a:off x="1243608" y="2519379"/>
              <a:ext cx="2292594" cy="592931"/>
            </a:xfrm>
            <a:prstGeom prst="rect">
              <a:avLst/>
            </a:prstGeom>
          </p:spPr>
          <p:txBody>
            <a:bodyPr/>
            <a:lstStyle/>
            <a:p>
              <a:pPr>
                <a:defRPr/>
              </a:pPr>
              <a:r>
                <a:rPr lang="en-GB" sz="1350" dirty="0">
                  <a:latin typeface="+mj-lt"/>
                  <a:ea typeface="+mj-ea"/>
                  <a:cs typeface="+mj-cs"/>
                </a:rPr>
                <a:t>quick feedback</a:t>
              </a:r>
              <a:endParaRPr lang="nl-NL" sz="1350" dirty="0">
                <a:latin typeface="+mj-lt"/>
                <a:ea typeface="+mj-ea"/>
                <a:cs typeface="+mj-cs"/>
              </a:endParaRPr>
            </a:p>
          </p:txBody>
        </p:sp>
        <p:sp>
          <p:nvSpPr>
            <p:cNvPr id="12" name="Rectangle 2"/>
            <p:cNvSpPr txBox="1">
              <a:spLocks noChangeArrowheads="1"/>
            </p:cNvSpPr>
            <p:nvPr/>
          </p:nvSpPr>
          <p:spPr>
            <a:xfrm>
              <a:off x="1243608" y="3078826"/>
              <a:ext cx="2293693" cy="592931"/>
            </a:xfrm>
            <a:prstGeom prst="rect">
              <a:avLst/>
            </a:prstGeom>
          </p:spPr>
          <p:txBody>
            <a:bodyPr/>
            <a:lstStyle/>
            <a:p>
              <a:pPr>
                <a:defRPr/>
              </a:pPr>
              <a:r>
                <a:rPr lang="en-GB" sz="1350" dirty="0">
                  <a:latin typeface="+mj-lt"/>
                  <a:ea typeface="+mj-ea"/>
                  <a:cs typeface="+mj-cs"/>
                </a:rPr>
                <a:t>executable documentation</a:t>
              </a:r>
              <a:endParaRPr lang="nl-NL" sz="1350" dirty="0">
                <a:latin typeface="+mj-lt"/>
                <a:ea typeface="+mj-ea"/>
                <a:cs typeface="+mj-cs"/>
              </a:endParaRPr>
            </a:p>
          </p:txBody>
        </p:sp>
        <p:sp>
          <p:nvSpPr>
            <p:cNvPr id="13" name="Rectangle 2"/>
            <p:cNvSpPr txBox="1">
              <a:spLocks noChangeArrowheads="1"/>
            </p:cNvSpPr>
            <p:nvPr/>
          </p:nvSpPr>
          <p:spPr>
            <a:xfrm>
              <a:off x="1243608" y="3638273"/>
              <a:ext cx="2293693" cy="592931"/>
            </a:xfrm>
            <a:prstGeom prst="rect">
              <a:avLst/>
            </a:prstGeom>
          </p:spPr>
          <p:txBody>
            <a:bodyPr/>
            <a:lstStyle/>
            <a:p>
              <a:pPr>
                <a:defRPr/>
              </a:pPr>
              <a:r>
                <a:rPr lang="en-GB" sz="1350" dirty="0">
                  <a:latin typeface="+mj-lt"/>
                  <a:ea typeface="+mj-ea"/>
                  <a:cs typeface="+mj-cs"/>
                </a:rPr>
                <a:t>less bugs (but not zero!)</a:t>
              </a:r>
              <a:endParaRPr lang="nl-NL" sz="1350" dirty="0">
                <a:latin typeface="+mj-lt"/>
                <a:ea typeface="+mj-ea"/>
                <a:cs typeface="+mj-cs"/>
              </a:endParaRPr>
            </a:p>
          </p:txBody>
        </p:sp>
      </p:grpSp>
    </p:spTree>
    <p:extLst>
      <p:ext uri="{BB962C8B-B14F-4D97-AF65-F5344CB8AC3E}">
        <p14:creationId xmlns:p14="http://schemas.microsoft.com/office/powerpoint/2010/main" val="159307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428218" y="3350363"/>
            <a:ext cx="2293694" cy="594122"/>
          </a:xfrm>
          <a:prstGeom prst="rect">
            <a:avLst/>
          </a:prstGeom>
        </p:spPr>
        <p:txBody>
          <a:bodyPr/>
          <a:lstStyle/>
          <a:p>
            <a:pPr>
              <a:defRPr/>
            </a:pPr>
            <a:r>
              <a:rPr lang="en-GB" sz="1400" dirty="0">
                <a:latin typeface="+mj-lt"/>
                <a:ea typeface="+mj-ea"/>
                <a:cs typeface="+mj-cs"/>
              </a:rPr>
              <a:t>focused</a:t>
            </a:r>
            <a:endParaRPr lang="nl-NL" sz="1400" dirty="0">
              <a:latin typeface="+mj-lt"/>
              <a:ea typeface="+mj-ea"/>
              <a:cs typeface="+mj-cs"/>
            </a:endParaRPr>
          </a:p>
        </p:txBody>
      </p:sp>
      <p:sp>
        <p:nvSpPr>
          <p:cNvPr id="5" name="Rectangle 2"/>
          <p:cNvSpPr txBox="1">
            <a:spLocks noChangeArrowheads="1"/>
          </p:cNvSpPr>
          <p:nvPr/>
        </p:nvSpPr>
        <p:spPr>
          <a:xfrm>
            <a:off x="1428218" y="3815640"/>
            <a:ext cx="2293694" cy="594122"/>
          </a:xfrm>
          <a:prstGeom prst="rect">
            <a:avLst/>
          </a:prstGeom>
        </p:spPr>
        <p:txBody>
          <a:bodyPr/>
          <a:lstStyle/>
          <a:p>
            <a:pPr>
              <a:defRPr/>
            </a:pPr>
            <a:r>
              <a:rPr lang="en-GB" sz="1400" dirty="0">
                <a:latin typeface="+mj-lt"/>
                <a:ea typeface="+mj-ea"/>
                <a:cs typeface="+mj-cs"/>
              </a:rPr>
              <a:t>readable</a:t>
            </a:r>
            <a:endParaRPr lang="nl-NL" sz="1400" dirty="0">
              <a:latin typeface="+mj-lt"/>
              <a:ea typeface="+mj-ea"/>
              <a:cs typeface="+mj-cs"/>
            </a:endParaRPr>
          </a:p>
        </p:txBody>
      </p:sp>
      <p:sp>
        <p:nvSpPr>
          <p:cNvPr id="6" name="Rectangle 2"/>
          <p:cNvSpPr txBox="1">
            <a:spLocks noChangeArrowheads="1"/>
          </p:cNvSpPr>
          <p:nvPr/>
        </p:nvSpPr>
        <p:spPr>
          <a:xfrm>
            <a:off x="1428218" y="1956909"/>
            <a:ext cx="2293694" cy="592931"/>
          </a:xfrm>
          <a:prstGeom prst="rect">
            <a:avLst/>
          </a:prstGeom>
        </p:spPr>
        <p:txBody>
          <a:bodyPr/>
          <a:lstStyle/>
          <a:p>
            <a:pPr>
              <a:defRPr/>
            </a:pPr>
            <a:r>
              <a:rPr lang="en-GB" sz="1400" dirty="0">
                <a:latin typeface="+mj-lt"/>
                <a:ea typeface="+mj-ea"/>
                <a:cs typeface="+mj-cs"/>
              </a:rPr>
              <a:t>fast</a:t>
            </a:r>
            <a:endParaRPr lang="nl-NL" sz="1400" dirty="0">
              <a:latin typeface="+mj-lt"/>
              <a:ea typeface="+mj-ea"/>
              <a:cs typeface="+mj-cs"/>
            </a:endParaRPr>
          </a:p>
        </p:txBody>
      </p:sp>
      <p:sp>
        <p:nvSpPr>
          <p:cNvPr id="7" name="Rectangle 2"/>
          <p:cNvSpPr txBox="1">
            <a:spLocks noChangeArrowheads="1"/>
          </p:cNvSpPr>
          <p:nvPr/>
        </p:nvSpPr>
        <p:spPr>
          <a:xfrm>
            <a:off x="1428218" y="2886276"/>
            <a:ext cx="2292594" cy="592931"/>
          </a:xfrm>
          <a:prstGeom prst="rect">
            <a:avLst/>
          </a:prstGeom>
        </p:spPr>
        <p:txBody>
          <a:bodyPr/>
          <a:lstStyle/>
          <a:p>
            <a:pPr>
              <a:defRPr/>
            </a:pPr>
            <a:r>
              <a:rPr lang="en-GB" sz="1400" dirty="0">
                <a:latin typeface="+mj-lt"/>
                <a:ea typeface="+mj-ea"/>
                <a:cs typeface="+mj-cs"/>
              </a:rPr>
              <a:t>independent</a:t>
            </a:r>
            <a:endParaRPr lang="nl-NL" sz="1400" dirty="0">
              <a:latin typeface="+mj-lt"/>
              <a:ea typeface="+mj-ea"/>
              <a:cs typeface="+mj-cs"/>
            </a:endParaRPr>
          </a:p>
        </p:txBody>
      </p:sp>
      <p:sp>
        <p:nvSpPr>
          <p:cNvPr id="8" name="Rectangle 2"/>
          <p:cNvSpPr txBox="1">
            <a:spLocks noChangeArrowheads="1"/>
          </p:cNvSpPr>
          <p:nvPr/>
        </p:nvSpPr>
        <p:spPr>
          <a:xfrm>
            <a:off x="1428218" y="1491630"/>
            <a:ext cx="2292594" cy="594122"/>
          </a:xfrm>
          <a:prstGeom prst="rect">
            <a:avLst/>
          </a:prstGeom>
        </p:spPr>
        <p:txBody>
          <a:bodyPr/>
          <a:lstStyle/>
          <a:p>
            <a:pPr>
              <a:defRPr/>
            </a:pPr>
            <a:r>
              <a:rPr lang="en-GB" sz="1400" dirty="0">
                <a:latin typeface="+mj-lt"/>
                <a:ea typeface="+mj-ea"/>
                <a:cs typeface="+mj-cs"/>
              </a:rPr>
              <a:t>automated</a:t>
            </a:r>
            <a:endParaRPr lang="nl-NL" sz="1400" dirty="0">
              <a:latin typeface="+mj-lt"/>
              <a:ea typeface="+mj-ea"/>
              <a:cs typeface="+mj-cs"/>
            </a:endParaRPr>
          </a:p>
        </p:txBody>
      </p:sp>
      <p:sp>
        <p:nvSpPr>
          <p:cNvPr id="9" name="Rectangle 2"/>
          <p:cNvSpPr txBox="1">
            <a:spLocks noChangeArrowheads="1"/>
          </p:cNvSpPr>
          <p:nvPr/>
        </p:nvSpPr>
        <p:spPr>
          <a:xfrm>
            <a:off x="1428218" y="2420997"/>
            <a:ext cx="2293693" cy="594122"/>
          </a:xfrm>
          <a:prstGeom prst="rect">
            <a:avLst/>
          </a:prstGeom>
        </p:spPr>
        <p:txBody>
          <a:bodyPr/>
          <a:lstStyle/>
          <a:p>
            <a:pPr>
              <a:defRPr/>
            </a:pPr>
            <a:r>
              <a:rPr lang="en-GB" sz="1400" dirty="0">
                <a:latin typeface="+mj-lt"/>
                <a:ea typeface="+mj-ea"/>
                <a:cs typeface="+mj-cs"/>
              </a:rPr>
              <a:t>repeatable</a:t>
            </a:r>
            <a:endParaRPr lang="nl-NL" sz="1400" dirty="0">
              <a:latin typeface="+mj-lt"/>
              <a:ea typeface="+mj-ea"/>
              <a:cs typeface="+mj-cs"/>
            </a:endParaRPr>
          </a:p>
        </p:txBody>
      </p:sp>
      <p:sp>
        <p:nvSpPr>
          <p:cNvPr id="12" name="Title 11"/>
          <p:cNvSpPr>
            <a:spLocks noGrp="1"/>
          </p:cNvSpPr>
          <p:nvPr>
            <p:ph type="title"/>
          </p:nvPr>
        </p:nvSpPr>
        <p:spPr/>
        <p:txBody>
          <a:bodyPr/>
          <a:lstStyle/>
          <a:p>
            <a:r>
              <a:rPr lang="nl-BE" dirty="0" err="1"/>
              <a:t>Good</a:t>
            </a:r>
            <a:r>
              <a:rPr lang="nl-BE" dirty="0"/>
              <a:t> test </a:t>
            </a:r>
          </a:p>
        </p:txBody>
      </p:sp>
    </p:spTree>
    <p:extLst>
      <p:ext uri="{BB962C8B-B14F-4D97-AF65-F5344CB8AC3E}">
        <p14:creationId xmlns:p14="http://schemas.microsoft.com/office/powerpoint/2010/main" val="3464827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4"/>
          <p:cNvSpPr>
            <a:spLocks noGrp="1" noChangeArrowheads="1"/>
          </p:cNvSpPr>
          <p:nvPr>
            <p:ph type="title"/>
          </p:nvPr>
        </p:nvSpPr>
        <p:spPr/>
        <p:txBody>
          <a:bodyPr/>
          <a:lstStyle/>
          <a:p>
            <a:r>
              <a:rPr lang="nl-BE" dirty="0" err="1"/>
              <a:t>NUnit</a:t>
            </a:r>
            <a:r>
              <a:rPr lang="nl-BE" dirty="0"/>
              <a:t> </a:t>
            </a:r>
            <a:r>
              <a:rPr lang="nl-BE" dirty="0" err="1"/>
              <a:t>example</a:t>
            </a:r>
            <a:endParaRPr lang="nl-NL" dirty="0"/>
          </a:p>
        </p:txBody>
      </p:sp>
      <p:sp>
        <p:nvSpPr>
          <p:cNvPr id="7" name="Rectangle 6"/>
          <p:cNvSpPr/>
          <p:nvPr/>
        </p:nvSpPr>
        <p:spPr>
          <a:xfrm>
            <a:off x="1331640" y="1419623"/>
            <a:ext cx="6624736" cy="2462213"/>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PersonShould</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person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result</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person</a:t>
            </a:r>
            <a:r>
              <a:rPr lang="nl-BE" sz="1400" dirty="0" err="1">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Assert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AreEqual</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"Voornaam Naam"</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result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
        <p:nvSpPr>
          <p:cNvPr id="8" name="Rectangle 7"/>
          <p:cNvSpPr/>
          <p:nvPr/>
        </p:nvSpPr>
        <p:spPr>
          <a:xfrm>
            <a:off x="1331640" y="1469460"/>
            <a:ext cx="1475816" cy="22533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1" name="Rectangle 10"/>
          <p:cNvSpPr/>
          <p:nvPr/>
        </p:nvSpPr>
        <p:spPr>
          <a:xfrm>
            <a:off x="1763688" y="2092060"/>
            <a:ext cx="720080" cy="29268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2" name="Rectangle 11"/>
          <p:cNvSpPr/>
          <p:nvPr/>
        </p:nvSpPr>
        <p:spPr>
          <a:xfrm>
            <a:off x="2195736" y="3124536"/>
            <a:ext cx="1475816" cy="360039"/>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64534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t>
            </a:r>
            <a:r>
              <a:rPr lang="nl-BE" dirty="0" err="1"/>
              <a:t>SetUp</a:t>
            </a:r>
            <a:r>
              <a:rPr lang="nl-BE" dirty="0"/>
              <a:t>] [</a:t>
            </a:r>
            <a:r>
              <a:rPr lang="nl-BE" dirty="0" err="1"/>
              <a:t>TearDown</a:t>
            </a:r>
            <a:r>
              <a:rPr lang="nl-BE" dirty="0"/>
              <a:t>]</a:t>
            </a:r>
          </a:p>
        </p:txBody>
      </p:sp>
      <p:sp>
        <p:nvSpPr>
          <p:cNvPr id="3" name="Rectangle 2"/>
          <p:cNvSpPr/>
          <p:nvPr/>
        </p:nvSpPr>
        <p:spPr>
          <a:xfrm>
            <a:off x="802511" y="987574"/>
            <a:ext cx="7830616" cy="3754874"/>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PersonShould</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 _person;</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SetUp</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CreatePerson</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_person</a:t>
            </a:r>
            <a:r>
              <a:rPr lang="nl-BE" sz="1400" dirty="0">
                <a:solidFill>
                  <a:srgbClr val="000000"/>
                </a:solidFill>
                <a:latin typeface="Consolas" panose="020B0609020204030204" pitchFamily="49" charset="0"/>
              </a:rPr>
              <a:t>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ReturnNewFullName_WhenChangingFirstName</a:t>
            </a:r>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4" name="Rectangle 3"/>
          <p:cNvSpPr/>
          <p:nvPr/>
        </p:nvSpPr>
        <p:spPr>
          <a:xfrm>
            <a:off x="1187624" y="2067694"/>
            <a:ext cx="864096" cy="288032"/>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Freeform: Shape 4"/>
          <p:cNvSpPr/>
          <p:nvPr/>
        </p:nvSpPr>
        <p:spPr>
          <a:xfrm>
            <a:off x="899592" y="2219325"/>
            <a:ext cx="319608" cy="1428998"/>
          </a:xfrm>
          <a:custGeom>
            <a:avLst/>
            <a:gdLst>
              <a:gd name="connsiteX0" fmla="*/ 401454 w 525279"/>
              <a:gd name="connsiteY0" fmla="*/ 0 h 1428998"/>
              <a:gd name="connsiteX1" fmla="*/ 1404 w 525279"/>
              <a:gd name="connsiteY1" fmla="*/ 1219200 h 1428998"/>
              <a:gd name="connsiteX2" fmla="*/ 525279 w 525279"/>
              <a:gd name="connsiteY2" fmla="*/ 1419225 h 1428998"/>
            </a:gdLst>
            <a:ahLst/>
            <a:cxnLst>
              <a:cxn ang="0">
                <a:pos x="connsiteX0" y="connsiteY0"/>
              </a:cxn>
              <a:cxn ang="0">
                <a:pos x="connsiteX1" y="connsiteY1"/>
              </a:cxn>
              <a:cxn ang="0">
                <a:pos x="connsiteX2" y="connsiteY2"/>
              </a:cxn>
            </a:cxnLst>
            <a:rect l="l" t="t" r="r" b="b"/>
            <a:pathLst>
              <a:path w="525279" h="1428998">
                <a:moveTo>
                  <a:pt x="401454" y="0"/>
                </a:moveTo>
                <a:cubicBezTo>
                  <a:pt x="191110" y="491331"/>
                  <a:pt x="-19234" y="982663"/>
                  <a:pt x="1404" y="1219200"/>
                </a:cubicBezTo>
                <a:cubicBezTo>
                  <a:pt x="22041" y="1455738"/>
                  <a:pt x="273660" y="1437481"/>
                  <a:pt x="525279" y="1419225"/>
                </a:cubicBezTo>
              </a:path>
            </a:pathLst>
          </a:custGeom>
          <a:noFill/>
          <a:ln w="19050">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6" name="Freeform: Shape 5"/>
          <p:cNvSpPr/>
          <p:nvPr/>
        </p:nvSpPr>
        <p:spPr>
          <a:xfrm>
            <a:off x="662345" y="2219325"/>
            <a:ext cx="525279" cy="2074684"/>
          </a:xfrm>
          <a:custGeom>
            <a:avLst/>
            <a:gdLst>
              <a:gd name="connsiteX0" fmla="*/ 401454 w 525279"/>
              <a:gd name="connsiteY0" fmla="*/ 0 h 1428998"/>
              <a:gd name="connsiteX1" fmla="*/ 1404 w 525279"/>
              <a:gd name="connsiteY1" fmla="*/ 1219200 h 1428998"/>
              <a:gd name="connsiteX2" fmla="*/ 525279 w 525279"/>
              <a:gd name="connsiteY2" fmla="*/ 1419225 h 1428998"/>
            </a:gdLst>
            <a:ahLst/>
            <a:cxnLst>
              <a:cxn ang="0">
                <a:pos x="connsiteX0" y="connsiteY0"/>
              </a:cxn>
              <a:cxn ang="0">
                <a:pos x="connsiteX1" y="connsiteY1"/>
              </a:cxn>
              <a:cxn ang="0">
                <a:pos x="connsiteX2" y="connsiteY2"/>
              </a:cxn>
            </a:cxnLst>
            <a:rect l="l" t="t" r="r" b="b"/>
            <a:pathLst>
              <a:path w="525279" h="1428998">
                <a:moveTo>
                  <a:pt x="401454" y="0"/>
                </a:moveTo>
                <a:cubicBezTo>
                  <a:pt x="191110" y="491331"/>
                  <a:pt x="-19234" y="982663"/>
                  <a:pt x="1404" y="1219200"/>
                </a:cubicBezTo>
                <a:cubicBezTo>
                  <a:pt x="22041" y="1455738"/>
                  <a:pt x="273660" y="1437481"/>
                  <a:pt x="525279" y="1419225"/>
                </a:cubicBezTo>
              </a:path>
            </a:pathLst>
          </a:custGeom>
          <a:noFill/>
          <a:ln w="19050">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dirty="0"/>
          </a:p>
        </p:txBody>
      </p:sp>
    </p:spTree>
    <p:extLst>
      <p:ext uri="{BB962C8B-B14F-4D97-AF65-F5344CB8AC3E}">
        <p14:creationId xmlns:p14="http://schemas.microsoft.com/office/powerpoint/2010/main" val="2433557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a:t>
            </a:r>
            <a:r>
              <a:rPr lang="nl-BE" dirty="0" err="1"/>
              <a:t>TestCase</a:t>
            </a:r>
            <a:r>
              <a:rPr lang="nl-BE" dirty="0"/>
              <a:t>]</a:t>
            </a:r>
          </a:p>
        </p:txBody>
      </p:sp>
      <p:sp>
        <p:nvSpPr>
          <p:cNvPr id="3" name="Rectangle 2"/>
          <p:cNvSpPr/>
          <p:nvPr/>
        </p:nvSpPr>
        <p:spPr>
          <a:xfrm>
            <a:off x="683568" y="1203598"/>
            <a:ext cx="8136904" cy="2677656"/>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 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err="1">
                <a:solidFill>
                  <a:srgbClr val="0000FF"/>
                </a:solidFill>
                <a:latin typeface="Consolas" panose="020B0609020204030204" pitchFamily="49" charset="0"/>
              </a:rPr>
              <a:t>null</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"Voornaam"</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TestCase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null</a:t>
            </a:r>
            <a:r>
              <a:rPr lang="nl-BE" sz="1400" dirty="0">
                <a:solidFill>
                  <a:srgbClr val="000000"/>
                </a:solidFill>
                <a:latin typeface="Consolas" panose="020B0609020204030204" pitchFamily="49" charset="0"/>
              </a:rPr>
              <a:t>, </a:t>
            </a:r>
            <a:r>
              <a:rPr lang="nl-BE" sz="1400" dirty="0">
                <a:solidFill>
                  <a:srgbClr val="A31515"/>
                </a:solidFill>
                <a:latin typeface="Consolas" panose="020B0609020204030204" pitchFamily="49" charset="0"/>
              </a:rPr>
              <a:t>"Naam"</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ConcatenateNameAndFirstName_WhenAskingFullName</a:t>
            </a:r>
            <a:r>
              <a:rPr lang="nl-BE" sz="1400" dirty="0">
                <a:solidFill>
                  <a:srgbClr val="000000"/>
                </a:solidFill>
                <a:latin typeface="Consolas" panose="020B0609020204030204" pitchFamily="49" charset="0"/>
              </a:rPr>
              <a:t>(</a:t>
            </a:r>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firstName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expected</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person = </a:t>
            </a:r>
            <a:r>
              <a:rPr lang="nl-BE" sz="1400" dirty="0">
                <a:solidFill>
                  <a:srgbClr val="0000FF"/>
                </a:solidFill>
                <a:latin typeface="Consolas" panose="020B0609020204030204" pitchFamily="49" charset="0"/>
              </a:rPr>
              <a:t>new</a:t>
            </a: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Person</a:t>
            </a:r>
            <a:r>
              <a:rPr lang="nl-BE" sz="1400" dirty="0">
                <a:solidFill>
                  <a:srgbClr val="000000"/>
                </a:solidFill>
                <a:latin typeface="Consolas" panose="020B0609020204030204" pitchFamily="49" charset="0"/>
              </a:rPr>
              <a:t>(</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firstName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var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result</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person</a:t>
            </a:r>
            <a:r>
              <a:rPr lang="nl-BE" sz="1400" dirty="0" err="1">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FullName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Assert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AreEqual</a:t>
            </a:r>
            <a:r>
              <a:rPr lang="nl-BE" sz="1400" dirty="0">
                <a:solidFill>
                  <a:srgbClr val="000000"/>
                </a:solidFill>
                <a:latin typeface="Consolas" panose="020B0609020204030204" pitchFamily="49" charset="0"/>
              </a:rPr>
              <a:t>(</a:t>
            </a:r>
            <a:r>
              <a:rPr lang="nl-BE" sz="1400" dirty="0" err="1">
                <a:solidFill>
                  <a:srgbClr val="001080"/>
                </a:solidFill>
                <a:latin typeface="Consolas" panose="020B0609020204030204" pitchFamily="49" charset="0"/>
              </a:rPr>
              <a:t>expected</a:t>
            </a:r>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result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
        <p:nvSpPr>
          <p:cNvPr id="4" name="Rectangle 3"/>
          <p:cNvSpPr/>
          <p:nvPr/>
        </p:nvSpPr>
        <p:spPr>
          <a:xfrm>
            <a:off x="827584" y="1203598"/>
            <a:ext cx="864096" cy="11521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5" name="Rectangle 4"/>
          <p:cNvSpPr/>
          <p:nvPr/>
        </p:nvSpPr>
        <p:spPr>
          <a:xfrm>
            <a:off x="3895589" y="2546246"/>
            <a:ext cx="472421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15142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1" name="Text Placeholder 10"/>
          <p:cNvSpPr>
            <a:spLocks noGrp="1"/>
          </p:cNvSpPr>
          <p:nvPr>
            <p:ph type="body" sz="quarter" idx="11"/>
          </p:nvPr>
        </p:nvSpPr>
        <p:spPr/>
        <p:txBody>
          <a:bodyPr/>
          <a:lstStyle/>
          <a:p>
            <a:r>
              <a:rPr lang="nl-BE" dirty="0"/>
              <a:t>Demo </a:t>
            </a:r>
            <a:r>
              <a:rPr lang="nl-BE" dirty="0" err="1"/>
              <a:t>delayed</a:t>
            </a:r>
            <a:endParaRPr lang="nl-BE" dirty="0"/>
          </a:p>
        </p:txBody>
      </p:sp>
    </p:spTree>
    <p:extLst>
      <p:ext uri="{BB962C8B-B14F-4D97-AF65-F5344CB8AC3E}">
        <p14:creationId xmlns:p14="http://schemas.microsoft.com/office/powerpoint/2010/main" val="229296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en-GB" dirty="0" err="1"/>
              <a:t>eXtreme</a:t>
            </a:r>
            <a:r>
              <a:rPr lang="en-GB" dirty="0"/>
              <a:t> Programming</a:t>
            </a:r>
            <a:endParaRPr lang="nl-NL" dirty="0"/>
          </a:p>
        </p:txBody>
      </p:sp>
      <p:sp>
        <p:nvSpPr>
          <p:cNvPr id="14" name="Rectangle 2"/>
          <p:cNvSpPr txBox="1">
            <a:spLocks noChangeArrowheads="1"/>
          </p:cNvSpPr>
          <p:nvPr/>
        </p:nvSpPr>
        <p:spPr>
          <a:xfrm>
            <a:off x="107504" y="1923678"/>
            <a:ext cx="2292594" cy="378248"/>
          </a:xfrm>
          <a:prstGeom prst="rect">
            <a:avLst/>
          </a:prstGeom>
        </p:spPr>
        <p:txBody>
          <a:bodyPr/>
          <a:lstStyle/>
          <a:p>
            <a:pPr>
              <a:defRPr/>
            </a:pPr>
            <a:r>
              <a:rPr lang="en-GB" sz="2000" dirty="0">
                <a:ea typeface="+mj-ea"/>
                <a:cs typeface="+mj-cs"/>
              </a:rPr>
              <a:t>Simplicity</a:t>
            </a:r>
            <a:endParaRPr lang="nl-NL" sz="2000" dirty="0">
              <a:ea typeface="+mj-ea"/>
              <a:cs typeface="+mj-cs"/>
            </a:endParaRPr>
          </a:p>
        </p:txBody>
      </p:sp>
      <p:sp>
        <p:nvSpPr>
          <p:cNvPr id="15" name="Rectangle 2"/>
          <p:cNvSpPr txBox="1">
            <a:spLocks noChangeArrowheads="1"/>
          </p:cNvSpPr>
          <p:nvPr/>
        </p:nvSpPr>
        <p:spPr>
          <a:xfrm>
            <a:off x="112221" y="2701439"/>
            <a:ext cx="1867491" cy="438804"/>
          </a:xfrm>
          <a:prstGeom prst="rect">
            <a:avLst/>
          </a:prstGeom>
        </p:spPr>
        <p:txBody>
          <a:bodyPr/>
          <a:lstStyle/>
          <a:p>
            <a:pPr>
              <a:defRPr/>
            </a:pPr>
            <a:r>
              <a:rPr lang="en-GB" sz="2000" dirty="0">
                <a:ea typeface="+mj-ea"/>
                <a:cs typeface="+mj-cs"/>
              </a:rPr>
              <a:t>Communication</a:t>
            </a:r>
            <a:endParaRPr lang="nl-NL" sz="2000" dirty="0">
              <a:ea typeface="+mj-ea"/>
              <a:cs typeface="+mj-cs"/>
            </a:endParaRPr>
          </a:p>
        </p:txBody>
      </p:sp>
      <p:sp>
        <p:nvSpPr>
          <p:cNvPr id="16" name="Rectangle 2"/>
          <p:cNvSpPr txBox="1">
            <a:spLocks noChangeArrowheads="1"/>
          </p:cNvSpPr>
          <p:nvPr/>
        </p:nvSpPr>
        <p:spPr>
          <a:xfrm>
            <a:off x="116619" y="3155428"/>
            <a:ext cx="2293694" cy="439436"/>
          </a:xfrm>
          <a:prstGeom prst="rect">
            <a:avLst/>
          </a:prstGeom>
        </p:spPr>
        <p:txBody>
          <a:bodyPr/>
          <a:lstStyle/>
          <a:p>
            <a:pPr>
              <a:defRPr/>
            </a:pPr>
            <a:r>
              <a:rPr lang="en-GB" sz="2000" dirty="0">
                <a:ea typeface="+mj-ea"/>
                <a:cs typeface="+mj-cs"/>
              </a:rPr>
              <a:t>Feedback</a:t>
            </a:r>
            <a:endParaRPr lang="nl-NL" sz="2000" dirty="0">
              <a:ea typeface="+mj-ea"/>
              <a:cs typeface="+mj-cs"/>
            </a:endParaRPr>
          </a:p>
        </p:txBody>
      </p:sp>
      <p:sp>
        <p:nvSpPr>
          <p:cNvPr id="17" name="Rectangle 2"/>
          <p:cNvSpPr txBox="1">
            <a:spLocks noChangeArrowheads="1"/>
          </p:cNvSpPr>
          <p:nvPr/>
        </p:nvSpPr>
        <p:spPr>
          <a:xfrm>
            <a:off x="103488" y="3610049"/>
            <a:ext cx="2293693" cy="439434"/>
          </a:xfrm>
          <a:prstGeom prst="rect">
            <a:avLst/>
          </a:prstGeom>
        </p:spPr>
        <p:txBody>
          <a:bodyPr/>
          <a:lstStyle/>
          <a:p>
            <a:pPr>
              <a:defRPr/>
            </a:pPr>
            <a:r>
              <a:rPr lang="en-GB" sz="2000" dirty="0">
                <a:ea typeface="+mj-ea"/>
                <a:cs typeface="+mj-cs"/>
              </a:rPr>
              <a:t>Courage</a:t>
            </a:r>
            <a:endParaRPr lang="nl-NL" sz="2000" dirty="0">
              <a:ea typeface="+mj-ea"/>
              <a:cs typeface="+mj-cs"/>
            </a:endParaRPr>
          </a:p>
        </p:txBody>
      </p:sp>
      <p:sp>
        <p:nvSpPr>
          <p:cNvPr id="7" name="Rectangle 2"/>
          <p:cNvSpPr txBox="1">
            <a:spLocks noChangeArrowheads="1"/>
          </p:cNvSpPr>
          <p:nvPr/>
        </p:nvSpPr>
        <p:spPr>
          <a:xfrm>
            <a:off x="112221" y="2317110"/>
            <a:ext cx="2293694" cy="369145"/>
          </a:xfrm>
          <a:prstGeom prst="rect">
            <a:avLst/>
          </a:prstGeom>
        </p:spPr>
        <p:txBody>
          <a:bodyPr/>
          <a:lstStyle/>
          <a:p>
            <a:pPr>
              <a:defRPr/>
            </a:pPr>
            <a:r>
              <a:rPr lang="en-GB" sz="2000" dirty="0">
                <a:ea typeface="+mj-ea"/>
                <a:cs typeface="+mj-cs"/>
              </a:rPr>
              <a:t>Change</a:t>
            </a:r>
            <a:endParaRPr lang="nl-NL" sz="2000" dirty="0">
              <a:ea typeface="+mj-ea"/>
              <a:cs typeface="+mj-cs"/>
            </a:endParaRPr>
          </a:p>
        </p:txBody>
      </p:sp>
      <p:sp>
        <p:nvSpPr>
          <p:cNvPr id="6" name="Arrow: Right 5"/>
          <p:cNvSpPr/>
          <p:nvPr/>
        </p:nvSpPr>
        <p:spPr>
          <a:xfrm>
            <a:off x="3325323" y="2596804"/>
            <a:ext cx="1042116" cy="64807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3" name="Rectangle 2"/>
          <p:cNvSpPr txBox="1">
            <a:spLocks noChangeArrowheads="1"/>
          </p:cNvSpPr>
          <p:nvPr/>
        </p:nvSpPr>
        <p:spPr>
          <a:xfrm>
            <a:off x="2144625" y="2643758"/>
            <a:ext cx="1203239" cy="497944"/>
          </a:xfrm>
          <a:prstGeom prst="rect">
            <a:avLst/>
          </a:prstGeom>
        </p:spPr>
        <p:txBody>
          <a:bodyPr/>
          <a:lstStyle/>
          <a:p>
            <a:pPr>
              <a:defRPr/>
            </a:pPr>
            <a:r>
              <a:rPr lang="en-GB" sz="2800" b="1" dirty="0">
                <a:ea typeface="+mj-ea"/>
                <a:cs typeface="+mj-cs"/>
              </a:rPr>
              <a:t>Values</a:t>
            </a:r>
            <a:endParaRPr lang="nl-NL" sz="2000" b="1" dirty="0">
              <a:ea typeface="+mj-ea"/>
              <a:cs typeface="+mj-cs"/>
            </a:endParaRPr>
          </a:p>
        </p:txBody>
      </p:sp>
      <p:sp>
        <p:nvSpPr>
          <p:cNvPr id="8" name="Right Brace 7"/>
          <p:cNvSpPr/>
          <p:nvPr/>
        </p:nvSpPr>
        <p:spPr>
          <a:xfrm>
            <a:off x="1763688" y="1995686"/>
            <a:ext cx="392597" cy="1944216"/>
          </a:xfrm>
          <a:prstGeom prst="rightBrace">
            <a:avLst>
              <a:gd name="adj1" fmla="val 56778"/>
              <a:gd name="adj2" fmla="val 50000"/>
            </a:avLst>
          </a:prstGeom>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nl-BE"/>
          </a:p>
        </p:txBody>
      </p:sp>
      <p:sp>
        <p:nvSpPr>
          <p:cNvPr id="18" name="Rectangle 2"/>
          <p:cNvSpPr txBox="1">
            <a:spLocks noChangeArrowheads="1"/>
          </p:cNvSpPr>
          <p:nvPr/>
        </p:nvSpPr>
        <p:spPr>
          <a:xfrm>
            <a:off x="4367439" y="2657484"/>
            <a:ext cx="1502152" cy="497944"/>
          </a:xfrm>
          <a:prstGeom prst="rect">
            <a:avLst/>
          </a:prstGeom>
        </p:spPr>
        <p:txBody>
          <a:bodyPr/>
          <a:lstStyle/>
          <a:p>
            <a:pPr>
              <a:defRPr/>
            </a:pPr>
            <a:r>
              <a:rPr lang="en-GB" sz="2800" b="1" dirty="0">
                <a:ea typeface="+mj-ea"/>
                <a:cs typeface="+mj-cs"/>
              </a:rPr>
              <a:t>Practices</a:t>
            </a:r>
            <a:endParaRPr lang="nl-NL" sz="2000" b="1" dirty="0">
              <a:ea typeface="+mj-ea"/>
              <a:cs typeface="+mj-cs"/>
            </a:endParaRPr>
          </a:p>
        </p:txBody>
      </p:sp>
      <p:sp>
        <p:nvSpPr>
          <p:cNvPr id="19" name="Rectangle 2"/>
          <p:cNvSpPr txBox="1">
            <a:spLocks noChangeArrowheads="1"/>
          </p:cNvSpPr>
          <p:nvPr/>
        </p:nvSpPr>
        <p:spPr>
          <a:xfrm>
            <a:off x="6230537" y="2271095"/>
            <a:ext cx="2825402" cy="360000"/>
          </a:xfrm>
          <a:prstGeom prst="rect">
            <a:avLst/>
          </a:prstGeom>
        </p:spPr>
        <p:txBody>
          <a:bodyPr/>
          <a:lstStyle>
            <a:defPPr>
              <a:defRPr lang="en-US"/>
            </a:defPPr>
            <a:lvl1pPr algn="ctr" fontAlgn="auto">
              <a:spcAft>
                <a:spcPts val="0"/>
              </a:spcAft>
              <a:defRPr b="1">
                <a:latin typeface="+mj-lt"/>
                <a:ea typeface="+mj-ea"/>
                <a:cs typeface="+mj-cs"/>
              </a:defRPr>
            </a:lvl1pPr>
          </a:lstStyle>
          <a:p>
            <a:pPr algn="l"/>
            <a:r>
              <a:rPr lang="en-GB" sz="2000" b="0" dirty="0">
                <a:latin typeface="+mn-lt"/>
              </a:rPr>
              <a:t>Test Driven Development</a:t>
            </a:r>
            <a:endParaRPr lang="nl-NL" sz="2000" b="0" dirty="0">
              <a:latin typeface="+mn-lt"/>
            </a:endParaRPr>
          </a:p>
        </p:txBody>
      </p:sp>
      <p:sp>
        <p:nvSpPr>
          <p:cNvPr id="20" name="Rectangle 2"/>
          <p:cNvSpPr txBox="1">
            <a:spLocks noChangeArrowheads="1"/>
          </p:cNvSpPr>
          <p:nvPr/>
        </p:nvSpPr>
        <p:spPr>
          <a:xfrm>
            <a:off x="6230537" y="1393777"/>
            <a:ext cx="2825402" cy="360000"/>
          </a:xfrm>
          <a:prstGeom prst="rect">
            <a:avLst/>
          </a:prstGeom>
        </p:spPr>
        <p:txBody>
          <a:bodyPr/>
          <a:lstStyle/>
          <a:p>
            <a:pPr fontAlgn="auto">
              <a:spcAft>
                <a:spcPts val="0"/>
              </a:spcAft>
              <a:defRPr/>
            </a:pPr>
            <a:r>
              <a:rPr lang="en-GB" sz="2000" dirty="0">
                <a:ea typeface="+mj-ea"/>
                <a:cs typeface="+mj-cs"/>
              </a:rPr>
              <a:t>Pair</a:t>
            </a:r>
            <a:r>
              <a:rPr lang="en-GB" sz="2000" dirty="0">
                <a:solidFill>
                  <a:schemeClr val="bg1">
                    <a:lumMod val="65000"/>
                  </a:schemeClr>
                </a:solidFill>
                <a:ea typeface="+mj-ea"/>
                <a:cs typeface="+mj-cs"/>
              </a:rPr>
              <a:t> </a:t>
            </a:r>
            <a:r>
              <a:rPr lang="en-GB" sz="2000" dirty="0">
                <a:ea typeface="+mj-ea"/>
                <a:cs typeface="+mj-cs"/>
              </a:rPr>
              <a:t>programming</a:t>
            </a:r>
            <a:endParaRPr lang="nl-NL" sz="2000" dirty="0">
              <a:ea typeface="+mj-ea"/>
              <a:cs typeface="+mj-cs"/>
            </a:endParaRPr>
          </a:p>
        </p:txBody>
      </p:sp>
      <p:sp>
        <p:nvSpPr>
          <p:cNvPr id="21" name="Rectangle 2"/>
          <p:cNvSpPr txBox="1">
            <a:spLocks noChangeArrowheads="1"/>
          </p:cNvSpPr>
          <p:nvPr/>
        </p:nvSpPr>
        <p:spPr>
          <a:xfrm>
            <a:off x="6230537" y="4025731"/>
            <a:ext cx="2825402" cy="360000"/>
          </a:xfrm>
          <a:prstGeom prst="rect">
            <a:avLst/>
          </a:prstGeom>
        </p:spPr>
        <p:txBody>
          <a:bodyPr/>
          <a:lstStyle/>
          <a:p>
            <a:pPr fontAlgn="auto">
              <a:spcAft>
                <a:spcPts val="0"/>
              </a:spcAft>
              <a:defRPr/>
            </a:pPr>
            <a:r>
              <a:rPr lang="en-GB" sz="2000" dirty="0">
                <a:ea typeface="+mj-ea"/>
                <a:cs typeface="+mj-cs"/>
              </a:rPr>
              <a:t>Continuous</a:t>
            </a:r>
            <a:r>
              <a:rPr lang="en-GB" sz="2000" dirty="0">
                <a:solidFill>
                  <a:schemeClr val="bg1">
                    <a:lumMod val="65000"/>
                  </a:schemeClr>
                </a:solidFill>
                <a:ea typeface="+mj-ea"/>
                <a:cs typeface="+mj-cs"/>
              </a:rPr>
              <a:t> </a:t>
            </a:r>
            <a:r>
              <a:rPr lang="en-GB" sz="2000" dirty="0">
                <a:ea typeface="+mj-ea"/>
                <a:cs typeface="+mj-cs"/>
              </a:rPr>
              <a:t>integration</a:t>
            </a:r>
            <a:endParaRPr lang="nl-NL" sz="2000" dirty="0">
              <a:ea typeface="+mj-ea"/>
              <a:cs typeface="+mj-cs"/>
            </a:endParaRPr>
          </a:p>
        </p:txBody>
      </p:sp>
      <p:sp>
        <p:nvSpPr>
          <p:cNvPr id="22" name="Rectangle 2"/>
          <p:cNvSpPr txBox="1">
            <a:spLocks noChangeArrowheads="1"/>
          </p:cNvSpPr>
          <p:nvPr/>
        </p:nvSpPr>
        <p:spPr>
          <a:xfrm>
            <a:off x="6230537" y="3587072"/>
            <a:ext cx="2825402" cy="360000"/>
          </a:xfrm>
          <a:prstGeom prst="rect">
            <a:avLst/>
          </a:prstGeom>
        </p:spPr>
        <p:txBody>
          <a:bodyPr/>
          <a:lstStyle/>
          <a:p>
            <a:pPr fontAlgn="auto">
              <a:spcAft>
                <a:spcPts val="0"/>
              </a:spcAft>
              <a:defRPr/>
            </a:pPr>
            <a:r>
              <a:rPr lang="en-GB" sz="2000" dirty="0">
                <a:ea typeface="+mj-ea"/>
                <a:cs typeface="+mj-cs"/>
              </a:rPr>
              <a:t>Refactoring</a:t>
            </a:r>
            <a:endParaRPr lang="nl-NL" sz="2000" dirty="0">
              <a:ea typeface="+mj-ea"/>
              <a:cs typeface="+mj-cs"/>
            </a:endParaRPr>
          </a:p>
        </p:txBody>
      </p:sp>
      <p:sp>
        <p:nvSpPr>
          <p:cNvPr id="23" name="Rectangle 2"/>
          <p:cNvSpPr txBox="1">
            <a:spLocks noChangeArrowheads="1"/>
          </p:cNvSpPr>
          <p:nvPr/>
        </p:nvSpPr>
        <p:spPr>
          <a:xfrm>
            <a:off x="6230537" y="1832436"/>
            <a:ext cx="2825402" cy="360000"/>
          </a:xfrm>
          <a:prstGeom prst="rect">
            <a:avLst/>
          </a:prstGeom>
        </p:spPr>
        <p:txBody>
          <a:bodyPr/>
          <a:lstStyle/>
          <a:p>
            <a:pPr fontAlgn="auto">
              <a:spcAft>
                <a:spcPts val="0"/>
              </a:spcAft>
              <a:defRPr/>
            </a:pPr>
            <a:r>
              <a:rPr lang="en-GB" sz="2000" dirty="0">
                <a:ea typeface="+mj-ea"/>
                <a:cs typeface="+mj-cs"/>
              </a:rPr>
              <a:t>Small</a:t>
            </a:r>
            <a:r>
              <a:rPr lang="en-GB" sz="2000" dirty="0">
                <a:solidFill>
                  <a:schemeClr val="bg1">
                    <a:lumMod val="65000"/>
                  </a:schemeClr>
                </a:solidFill>
                <a:ea typeface="+mj-ea"/>
                <a:cs typeface="+mj-cs"/>
              </a:rPr>
              <a:t> </a:t>
            </a:r>
            <a:r>
              <a:rPr lang="en-GB" sz="2000" dirty="0">
                <a:ea typeface="+mj-ea"/>
                <a:cs typeface="+mj-cs"/>
              </a:rPr>
              <a:t>releases</a:t>
            </a:r>
            <a:endParaRPr lang="nl-NL" sz="2000" dirty="0">
              <a:ea typeface="+mj-ea"/>
              <a:cs typeface="+mj-cs"/>
            </a:endParaRPr>
          </a:p>
        </p:txBody>
      </p:sp>
      <p:sp>
        <p:nvSpPr>
          <p:cNvPr id="24" name="Rectangle 2"/>
          <p:cNvSpPr txBox="1">
            <a:spLocks noChangeArrowheads="1"/>
          </p:cNvSpPr>
          <p:nvPr/>
        </p:nvSpPr>
        <p:spPr>
          <a:xfrm>
            <a:off x="6230537" y="3148413"/>
            <a:ext cx="2825402" cy="360000"/>
          </a:xfrm>
          <a:prstGeom prst="rect">
            <a:avLst/>
          </a:prstGeom>
        </p:spPr>
        <p:txBody>
          <a:bodyPr/>
          <a:lstStyle/>
          <a:p>
            <a:pPr fontAlgn="auto">
              <a:spcAft>
                <a:spcPts val="0"/>
              </a:spcAft>
              <a:defRPr/>
            </a:pPr>
            <a:r>
              <a:rPr lang="en-GB" sz="2000" dirty="0">
                <a:ea typeface="+mj-ea"/>
                <a:cs typeface="+mj-cs"/>
              </a:rPr>
              <a:t>Shared</a:t>
            </a:r>
            <a:r>
              <a:rPr lang="en-GB" sz="2000" dirty="0">
                <a:solidFill>
                  <a:schemeClr val="bg1">
                    <a:lumMod val="65000"/>
                  </a:schemeClr>
                </a:solidFill>
                <a:ea typeface="+mj-ea"/>
                <a:cs typeface="+mj-cs"/>
              </a:rPr>
              <a:t> </a:t>
            </a:r>
            <a:r>
              <a:rPr lang="en-GB" sz="2000" dirty="0">
                <a:ea typeface="+mj-ea"/>
                <a:cs typeface="+mj-cs"/>
              </a:rPr>
              <a:t>code</a:t>
            </a:r>
            <a:endParaRPr lang="nl-NL" sz="2000" dirty="0">
              <a:ea typeface="+mj-ea"/>
              <a:cs typeface="+mj-cs"/>
            </a:endParaRPr>
          </a:p>
        </p:txBody>
      </p:sp>
      <p:sp>
        <p:nvSpPr>
          <p:cNvPr id="25" name="Rectangle 2"/>
          <p:cNvSpPr txBox="1">
            <a:spLocks noChangeArrowheads="1"/>
          </p:cNvSpPr>
          <p:nvPr/>
        </p:nvSpPr>
        <p:spPr>
          <a:xfrm>
            <a:off x="6230537" y="955118"/>
            <a:ext cx="2825402" cy="360000"/>
          </a:xfrm>
          <a:prstGeom prst="rect">
            <a:avLst/>
          </a:prstGeom>
        </p:spPr>
        <p:txBody>
          <a:bodyPr/>
          <a:lstStyle/>
          <a:p>
            <a:pPr fontAlgn="auto">
              <a:spcAft>
                <a:spcPts val="0"/>
              </a:spcAft>
              <a:defRPr/>
            </a:pPr>
            <a:r>
              <a:rPr lang="en-GB" sz="2000" dirty="0">
                <a:ea typeface="+mj-ea"/>
                <a:cs typeface="+mj-cs"/>
              </a:rPr>
              <a:t>Incremental design</a:t>
            </a:r>
            <a:endParaRPr lang="nl-NL" sz="2000" dirty="0">
              <a:ea typeface="+mj-ea"/>
              <a:cs typeface="+mj-cs"/>
            </a:endParaRPr>
          </a:p>
        </p:txBody>
      </p:sp>
      <p:sp>
        <p:nvSpPr>
          <p:cNvPr id="26" name="Rectangle 2"/>
          <p:cNvSpPr txBox="1">
            <a:spLocks noChangeArrowheads="1"/>
          </p:cNvSpPr>
          <p:nvPr/>
        </p:nvSpPr>
        <p:spPr>
          <a:xfrm>
            <a:off x="6230537" y="2709754"/>
            <a:ext cx="2825402" cy="360000"/>
          </a:xfrm>
          <a:prstGeom prst="rect">
            <a:avLst/>
          </a:prstGeom>
        </p:spPr>
        <p:txBody>
          <a:bodyPr/>
          <a:lstStyle/>
          <a:p>
            <a:pPr fontAlgn="auto">
              <a:spcAft>
                <a:spcPts val="0"/>
              </a:spcAft>
              <a:defRPr/>
            </a:pPr>
            <a:r>
              <a:rPr lang="en-GB" sz="2000" dirty="0">
                <a:ea typeface="+mj-ea"/>
                <a:cs typeface="+mj-cs"/>
              </a:rPr>
              <a:t>Sustainable</a:t>
            </a:r>
            <a:r>
              <a:rPr lang="en-GB" sz="2000" dirty="0">
                <a:solidFill>
                  <a:schemeClr val="bg1">
                    <a:lumMod val="65000"/>
                  </a:schemeClr>
                </a:solidFill>
                <a:ea typeface="+mj-ea"/>
                <a:cs typeface="+mj-cs"/>
              </a:rPr>
              <a:t> </a:t>
            </a:r>
            <a:r>
              <a:rPr lang="en-GB" sz="2000" dirty="0">
                <a:ea typeface="+mj-ea"/>
                <a:cs typeface="+mj-cs"/>
              </a:rPr>
              <a:t>pace</a:t>
            </a:r>
            <a:endParaRPr lang="nl-NL" sz="2000" dirty="0">
              <a:ea typeface="+mj-ea"/>
              <a:cs typeface="+mj-cs"/>
            </a:endParaRPr>
          </a:p>
        </p:txBody>
      </p:sp>
      <p:sp>
        <p:nvSpPr>
          <p:cNvPr id="27" name="Rectangle 2"/>
          <p:cNvSpPr txBox="1">
            <a:spLocks noChangeArrowheads="1"/>
          </p:cNvSpPr>
          <p:nvPr/>
        </p:nvSpPr>
        <p:spPr>
          <a:xfrm>
            <a:off x="6230537" y="4464388"/>
            <a:ext cx="2825402" cy="360000"/>
          </a:xfrm>
          <a:prstGeom prst="rect">
            <a:avLst/>
          </a:prstGeom>
        </p:spPr>
        <p:txBody>
          <a:bodyPr/>
          <a:lstStyle/>
          <a:p>
            <a:pPr fontAlgn="auto">
              <a:spcAft>
                <a:spcPts val="0"/>
              </a:spcAft>
              <a:defRPr/>
            </a:pPr>
            <a:r>
              <a:rPr lang="en-GB" sz="2000" dirty="0">
                <a:ea typeface="+mj-ea"/>
                <a:cs typeface="+mj-cs"/>
              </a:rPr>
              <a:t>Continuous</a:t>
            </a:r>
            <a:r>
              <a:rPr lang="en-GB" sz="2000" dirty="0">
                <a:solidFill>
                  <a:schemeClr val="bg1">
                    <a:lumMod val="65000"/>
                  </a:schemeClr>
                </a:solidFill>
                <a:ea typeface="+mj-ea"/>
                <a:cs typeface="+mj-cs"/>
              </a:rPr>
              <a:t> </a:t>
            </a:r>
            <a:r>
              <a:rPr lang="en-GB" sz="2000" dirty="0">
                <a:ea typeface="+mj-ea"/>
                <a:cs typeface="+mj-cs"/>
              </a:rPr>
              <a:t>build</a:t>
            </a:r>
            <a:endParaRPr lang="nl-NL" sz="2000" dirty="0">
              <a:ea typeface="+mj-ea"/>
              <a:cs typeface="+mj-cs"/>
            </a:endParaRPr>
          </a:p>
        </p:txBody>
      </p:sp>
      <p:sp>
        <p:nvSpPr>
          <p:cNvPr id="28" name="Right Brace 27"/>
          <p:cNvSpPr/>
          <p:nvPr/>
        </p:nvSpPr>
        <p:spPr>
          <a:xfrm rot="10800000">
            <a:off x="5869591" y="976625"/>
            <a:ext cx="392597" cy="3888431"/>
          </a:xfrm>
          <a:prstGeom prst="rightBrace">
            <a:avLst>
              <a:gd name="adj1" fmla="val 56778"/>
              <a:gd name="adj2" fmla="val 50000"/>
            </a:avLst>
          </a:prstGeom>
          <a:effectLst/>
        </p:spPr>
        <p:style>
          <a:lnRef idx="2">
            <a:schemeClr val="accent6"/>
          </a:lnRef>
          <a:fillRef idx="0">
            <a:schemeClr val="accent6"/>
          </a:fillRef>
          <a:effectRef idx="1">
            <a:schemeClr val="accent6"/>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391761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Delayed</a:t>
            </a:r>
          </a:p>
        </p:txBody>
      </p:sp>
      <p:sp>
        <p:nvSpPr>
          <p:cNvPr id="3" name="Slide Number Placeholder 2"/>
          <p:cNvSpPr>
            <a:spLocks noGrp="1"/>
          </p:cNvSpPr>
          <p:nvPr>
            <p:ph type="sldNum" sz="quarter" idx="4294967295"/>
          </p:nvPr>
        </p:nvSpPr>
        <p:spPr/>
        <p:txBody>
          <a:bodyPr/>
          <a:lstStyle/>
          <a:p>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A Train has as state </a:t>
            </a:r>
            <a:r>
              <a:rPr lang="en-US" dirty="0" err="1"/>
              <a:t>hoursDelayed</a:t>
            </a:r>
            <a:endParaRPr lang="en-US" dirty="0"/>
          </a:p>
          <a:p>
            <a:r>
              <a:rPr lang="en-US" dirty="0"/>
              <a:t>You have to implement the </a:t>
            </a:r>
            <a:r>
              <a:rPr lang="en-US" dirty="0" err="1"/>
              <a:t>customerSatisfaction</a:t>
            </a:r>
            <a:r>
              <a:rPr lang="en-US" dirty="0"/>
              <a:t>() method given following rules:</a:t>
            </a:r>
          </a:p>
          <a:p>
            <a:pPr lvl="1"/>
            <a:r>
              <a:rPr lang="en-US" dirty="0"/>
              <a:t>0 hours: “Nice ‘n’ rolling!”</a:t>
            </a:r>
          </a:p>
          <a:p>
            <a:pPr lvl="1"/>
            <a:r>
              <a:rPr lang="en-US" dirty="0"/>
              <a:t>1 hour: “Just another day at the train …”</a:t>
            </a:r>
          </a:p>
          <a:p>
            <a:pPr lvl="1"/>
            <a:r>
              <a:rPr lang="en-US" dirty="0"/>
              <a:t>2 hours: “This train is annoying me!”</a:t>
            </a:r>
          </a:p>
          <a:p>
            <a:pPr lvl="1"/>
            <a:r>
              <a:rPr lang="en-US" dirty="0"/>
              <a:t>3 hours: “B-u-u-urn it!”</a:t>
            </a:r>
          </a:p>
          <a:p>
            <a:pPr lvl="1"/>
            <a:r>
              <a:rPr lang="en-US" dirty="0"/>
              <a:t>&gt; 3 hours: The world explodes (exception is thrown)</a:t>
            </a:r>
            <a:endParaRPr lang="nl-BE" dirty="0"/>
          </a:p>
        </p:txBody>
      </p:sp>
    </p:spTree>
    <p:extLst>
      <p:ext uri="{BB962C8B-B14F-4D97-AF65-F5344CB8AC3E}">
        <p14:creationId xmlns:p14="http://schemas.microsoft.com/office/powerpoint/2010/main" val="1840596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13" name="Text Placeholder 12"/>
          <p:cNvSpPr>
            <a:spLocks noGrp="1"/>
          </p:cNvSpPr>
          <p:nvPr>
            <p:ph type="body" sz="quarter" idx="11"/>
          </p:nvPr>
        </p:nvSpPr>
        <p:spPr/>
        <p:txBody>
          <a:bodyPr/>
          <a:lstStyle/>
          <a:p>
            <a:r>
              <a:rPr lang="nl-BE" dirty="0"/>
              <a:t>labs</a:t>
            </a:r>
          </a:p>
        </p:txBody>
      </p:sp>
    </p:spTree>
    <p:extLst>
      <p:ext uri="{BB962C8B-B14F-4D97-AF65-F5344CB8AC3E}">
        <p14:creationId xmlns:p14="http://schemas.microsoft.com/office/powerpoint/2010/main" val="562922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nl-BE" dirty="0" err="1"/>
              <a:t>Also</a:t>
            </a:r>
            <a:r>
              <a:rPr lang="nl-BE" dirty="0"/>
              <a:t> </a:t>
            </a:r>
            <a:r>
              <a:rPr lang="nl-BE" dirty="0" err="1"/>
              <a:t>when</a:t>
            </a:r>
            <a:r>
              <a:rPr lang="nl-BE" dirty="0"/>
              <a:t> fixing bugs</a:t>
            </a:r>
          </a:p>
        </p:txBody>
      </p:sp>
      <p:sp>
        <p:nvSpPr>
          <p:cNvPr id="3" name="Rectangle 2"/>
          <p:cNvSpPr/>
          <p:nvPr/>
        </p:nvSpPr>
        <p:spPr>
          <a:xfrm>
            <a:off x="5029200" y="1341299"/>
            <a:ext cx="6131536" cy="1837426"/>
          </a:xfrm>
          <a:prstGeom prst="rect">
            <a:avLst/>
          </a:prstGeom>
        </p:spPr>
        <p:txBody>
          <a:bodyPr>
            <a:spAutoFit/>
          </a:bodyPr>
          <a:lstStyle/>
          <a:p>
            <a:pPr>
              <a:lnSpc>
                <a:spcPct val="90000"/>
              </a:lnSpc>
              <a:defRPr/>
            </a:pPr>
            <a:r>
              <a:rPr lang="nl-BE" sz="1400" dirty="0"/>
              <a:t>Write a failing test </a:t>
            </a:r>
            <a:r>
              <a:rPr lang="nl-BE" sz="1400" dirty="0" err="1"/>
              <a:t>reproducing</a:t>
            </a:r>
            <a:r>
              <a:rPr lang="nl-BE" sz="1400" dirty="0"/>
              <a:t> bug</a:t>
            </a:r>
          </a:p>
          <a:p>
            <a:pPr>
              <a:lnSpc>
                <a:spcPct val="90000"/>
              </a:lnSpc>
              <a:defRPr/>
            </a:pPr>
            <a:endParaRPr lang="nl-BE" sz="1400" dirty="0"/>
          </a:p>
          <a:p>
            <a:pPr>
              <a:lnSpc>
                <a:spcPct val="90000"/>
              </a:lnSpc>
              <a:defRPr/>
            </a:pPr>
            <a:r>
              <a:rPr lang="nl-BE" sz="1400" dirty="0"/>
              <a:t>Fix bug</a:t>
            </a:r>
          </a:p>
          <a:p>
            <a:pPr>
              <a:lnSpc>
                <a:spcPct val="90000"/>
              </a:lnSpc>
              <a:defRPr/>
            </a:pPr>
            <a:endParaRPr lang="nl-BE" sz="1400" dirty="0"/>
          </a:p>
          <a:p>
            <a:pPr>
              <a:lnSpc>
                <a:spcPct val="90000"/>
              </a:lnSpc>
              <a:defRPr/>
            </a:pPr>
            <a:r>
              <a:rPr lang="nl-BE" sz="1400" dirty="0"/>
              <a:t>Refactor code</a:t>
            </a:r>
          </a:p>
          <a:p>
            <a:pPr>
              <a:lnSpc>
                <a:spcPct val="90000"/>
              </a:lnSpc>
              <a:defRPr/>
            </a:pPr>
            <a:endParaRPr lang="nl-BE" sz="1400" dirty="0"/>
          </a:p>
          <a:p>
            <a:pPr>
              <a:lnSpc>
                <a:spcPct val="90000"/>
              </a:lnSpc>
              <a:defRPr/>
            </a:pPr>
            <a:r>
              <a:rPr lang="nl-BE" sz="1400" dirty="0"/>
              <a:t>Check-in</a:t>
            </a:r>
          </a:p>
          <a:p>
            <a:pPr>
              <a:lnSpc>
                <a:spcPct val="90000"/>
              </a:lnSpc>
              <a:defRPr/>
            </a:pPr>
            <a:endParaRPr lang="nl-BE" sz="1400" dirty="0"/>
          </a:p>
          <a:p>
            <a:pPr marL="214313" indent="-214313">
              <a:lnSpc>
                <a:spcPct val="90000"/>
              </a:lnSpc>
              <a:buFont typeface="Symbol"/>
              <a:buChar char="Þ"/>
              <a:defRPr/>
            </a:pPr>
            <a:r>
              <a:rPr lang="nl-BE" sz="1400" b="1" dirty="0"/>
              <a:t>no</a:t>
            </a:r>
            <a:r>
              <a:rPr lang="nl-BE" sz="1400" dirty="0"/>
              <a:t> </a:t>
            </a:r>
            <a:r>
              <a:rPr lang="nl-BE" sz="1400" b="1" dirty="0" err="1"/>
              <a:t>regression</a:t>
            </a:r>
            <a:endParaRPr lang="nl-NL" sz="1400" b="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1600"/>
            <a:ext cx="5029200" cy="3771900"/>
          </a:xfrm>
          <a:prstGeom prst="rect">
            <a:avLst/>
          </a:prstGeom>
        </p:spPr>
      </p:pic>
    </p:spTree>
    <p:extLst>
      <p:ext uri="{BB962C8B-B14F-4D97-AF65-F5344CB8AC3E}">
        <p14:creationId xmlns:p14="http://schemas.microsoft.com/office/powerpoint/2010/main" val="2353979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3"/>
          </p:nvPr>
        </p:nvPicPr>
        <p:blipFill>
          <a:blip r:embed="rId2"/>
          <a:srcRect/>
          <a:stretch>
            <a:fillRect/>
          </a:stretch>
        </p:blipFill>
        <p:spPr/>
      </p:pic>
      <p:sp>
        <p:nvSpPr>
          <p:cNvPr id="3" name="Text Placeholder 2"/>
          <p:cNvSpPr>
            <a:spLocks noGrp="1"/>
          </p:cNvSpPr>
          <p:nvPr>
            <p:ph type="body" sz="quarter" idx="11"/>
          </p:nvPr>
        </p:nvSpPr>
        <p:spPr/>
        <p:txBody>
          <a:bodyPr/>
          <a:lstStyle/>
          <a:p>
            <a:r>
              <a:rPr lang="nl-BE" dirty="0"/>
              <a:t>labs</a:t>
            </a:r>
          </a:p>
        </p:txBody>
      </p:sp>
    </p:spTree>
    <p:extLst>
      <p:ext uri="{BB962C8B-B14F-4D97-AF65-F5344CB8AC3E}">
        <p14:creationId xmlns:p14="http://schemas.microsoft.com/office/powerpoint/2010/main" val="2803846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nl-BE" dirty="0"/>
              <a:t>Types of tests</a:t>
            </a:r>
            <a:endParaRPr lang="nl-NL" dirty="0"/>
          </a:p>
        </p:txBody>
      </p:sp>
      <p:sp>
        <p:nvSpPr>
          <p:cNvPr id="2" name="Isosceles Triangle 1"/>
          <p:cNvSpPr/>
          <p:nvPr/>
        </p:nvSpPr>
        <p:spPr>
          <a:xfrm>
            <a:off x="2664912" y="1531306"/>
            <a:ext cx="1155527" cy="965381"/>
          </a:xfrm>
          <a:prstGeom prst="triangle">
            <a:avLst/>
          </a:prstGeom>
          <a:solidFill>
            <a:srgbClr val="E0613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nl-BE" sz="1350"/>
          </a:p>
        </p:txBody>
      </p:sp>
      <p:sp>
        <p:nvSpPr>
          <p:cNvPr id="3" name="Trapezoid 2"/>
          <p:cNvSpPr/>
          <p:nvPr/>
        </p:nvSpPr>
        <p:spPr>
          <a:xfrm>
            <a:off x="1734854" y="3568790"/>
            <a:ext cx="2996852" cy="799662"/>
          </a:xfrm>
          <a:prstGeom prst="trapezoid">
            <a:avLst>
              <a:gd name="adj" fmla="val 57895"/>
            </a:avLst>
          </a:prstGeom>
          <a:solidFill>
            <a:srgbClr val="81BA3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BE" sz="1350"/>
          </a:p>
        </p:txBody>
      </p:sp>
      <p:sp>
        <p:nvSpPr>
          <p:cNvPr id="6" name="Trapezoid 5"/>
          <p:cNvSpPr/>
          <p:nvPr/>
        </p:nvSpPr>
        <p:spPr>
          <a:xfrm>
            <a:off x="2199513" y="2656394"/>
            <a:ext cx="2067164" cy="799662"/>
          </a:xfrm>
          <a:prstGeom prst="trapezoid">
            <a:avLst>
              <a:gd name="adj" fmla="val 57895"/>
            </a:avLst>
          </a:prstGeom>
          <a:solidFill>
            <a:srgbClr val="CA912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nl-BE" sz="1350"/>
          </a:p>
        </p:txBody>
      </p:sp>
      <p:sp>
        <p:nvSpPr>
          <p:cNvPr id="9" name="Title 1"/>
          <p:cNvSpPr txBox="1">
            <a:spLocks/>
          </p:cNvSpPr>
          <p:nvPr/>
        </p:nvSpPr>
        <p:spPr>
          <a:xfrm>
            <a:off x="4952540" y="1639437"/>
            <a:ext cx="2406261" cy="857250"/>
          </a:xfrm>
          <a:prstGeom prst="rect">
            <a:avLst/>
          </a:prstGeom>
        </p:spPr>
        <p:txBody>
          <a:bodyPr anchor="ctr"/>
          <a:lstStyle/>
          <a:p>
            <a:pPr>
              <a:defRPr/>
            </a:pPr>
            <a:r>
              <a:rPr lang="nl-BE" sz="2100" dirty="0">
                <a:latin typeface="+mj-lt"/>
                <a:ea typeface="+mj-ea"/>
                <a:cs typeface="+mj-cs"/>
              </a:rPr>
              <a:t>End-</a:t>
            </a:r>
            <a:r>
              <a:rPr lang="nl-BE" sz="2100" dirty="0" err="1">
                <a:latin typeface="+mj-lt"/>
                <a:ea typeface="+mj-ea"/>
                <a:cs typeface="+mj-cs"/>
              </a:rPr>
              <a:t>to</a:t>
            </a:r>
            <a:r>
              <a:rPr lang="nl-BE" sz="2100" dirty="0">
                <a:latin typeface="+mj-lt"/>
                <a:ea typeface="+mj-ea"/>
                <a:cs typeface="+mj-cs"/>
              </a:rPr>
              <a:t>-end test</a:t>
            </a:r>
          </a:p>
        </p:txBody>
      </p:sp>
      <p:sp>
        <p:nvSpPr>
          <p:cNvPr id="10" name="Title 1"/>
          <p:cNvSpPr txBox="1">
            <a:spLocks/>
          </p:cNvSpPr>
          <p:nvPr/>
        </p:nvSpPr>
        <p:spPr>
          <a:xfrm>
            <a:off x="4952540" y="2589716"/>
            <a:ext cx="2406261" cy="857250"/>
          </a:xfrm>
          <a:prstGeom prst="rect">
            <a:avLst/>
          </a:prstGeom>
        </p:spPr>
        <p:txBody>
          <a:bodyPr anchor="ctr"/>
          <a:lstStyle/>
          <a:p>
            <a:pPr>
              <a:defRPr/>
            </a:pPr>
            <a:r>
              <a:rPr lang="nl-BE" sz="2100" dirty="0">
                <a:latin typeface="+mj-lt"/>
                <a:ea typeface="+mj-ea"/>
                <a:cs typeface="+mj-cs"/>
              </a:rPr>
              <a:t>Integration test</a:t>
            </a:r>
          </a:p>
        </p:txBody>
      </p:sp>
      <p:sp>
        <p:nvSpPr>
          <p:cNvPr id="11" name="Title 1"/>
          <p:cNvSpPr txBox="1">
            <a:spLocks/>
          </p:cNvSpPr>
          <p:nvPr/>
        </p:nvSpPr>
        <p:spPr>
          <a:xfrm>
            <a:off x="4952540" y="3539996"/>
            <a:ext cx="2406261" cy="857250"/>
          </a:xfrm>
          <a:prstGeom prst="rect">
            <a:avLst/>
          </a:prstGeom>
        </p:spPr>
        <p:txBody>
          <a:bodyPr anchor="ctr"/>
          <a:lstStyle/>
          <a:p>
            <a:pPr>
              <a:defRPr/>
            </a:pPr>
            <a:r>
              <a:rPr lang="nl-BE" sz="2100" dirty="0">
                <a:latin typeface="+mj-lt"/>
                <a:ea typeface="+mj-ea"/>
                <a:cs typeface="+mj-cs"/>
              </a:rPr>
              <a:t>Unit test</a:t>
            </a:r>
          </a:p>
        </p:txBody>
      </p:sp>
    </p:spTree>
    <p:extLst>
      <p:ext uri="{BB962C8B-B14F-4D97-AF65-F5344CB8AC3E}">
        <p14:creationId xmlns:p14="http://schemas.microsoft.com/office/powerpoint/2010/main" val="1925391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nl-BE"/>
              <a:t>Unit test</a:t>
            </a:r>
          </a:p>
        </p:txBody>
      </p:sp>
      <p:sp>
        <p:nvSpPr>
          <p:cNvPr id="5" name="Rectangle 2"/>
          <p:cNvSpPr txBox="1">
            <a:spLocks noChangeArrowheads="1"/>
          </p:cNvSpPr>
          <p:nvPr/>
        </p:nvSpPr>
        <p:spPr>
          <a:xfrm>
            <a:off x="5329306" y="1875116"/>
            <a:ext cx="3131126" cy="594122"/>
          </a:xfrm>
          <a:prstGeom prst="rect">
            <a:avLst/>
          </a:prstGeom>
        </p:spPr>
        <p:txBody>
          <a:bodyPr/>
          <a:lstStyle/>
          <a:p>
            <a:pPr>
              <a:defRPr/>
            </a:pPr>
            <a:r>
              <a:rPr lang="en-GB" sz="1400" dirty="0">
                <a:latin typeface="+mj-lt"/>
                <a:ea typeface="+mj-ea"/>
                <a:cs typeface="+mj-cs"/>
              </a:rPr>
              <a:t>fast</a:t>
            </a:r>
            <a:endParaRPr lang="nl-NL" sz="1400" dirty="0">
              <a:latin typeface="+mj-lt"/>
              <a:ea typeface="+mj-ea"/>
              <a:cs typeface="+mj-cs"/>
            </a:endParaRPr>
          </a:p>
        </p:txBody>
      </p:sp>
      <p:sp>
        <p:nvSpPr>
          <p:cNvPr id="6" name="Rectangle 2"/>
          <p:cNvSpPr txBox="1">
            <a:spLocks noChangeArrowheads="1"/>
          </p:cNvSpPr>
          <p:nvPr/>
        </p:nvSpPr>
        <p:spPr>
          <a:xfrm>
            <a:off x="5329305" y="1237894"/>
            <a:ext cx="3647135" cy="594122"/>
          </a:xfrm>
          <a:prstGeom prst="rect">
            <a:avLst/>
          </a:prstGeom>
        </p:spPr>
        <p:txBody>
          <a:bodyPr/>
          <a:lstStyle/>
          <a:p>
            <a:pPr>
              <a:defRPr/>
            </a:pPr>
            <a:r>
              <a:rPr lang="en-GB" sz="1400" dirty="0">
                <a:latin typeface="+mj-lt"/>
                <a:ea typeface="+mj-ea"/>
                <a:cs typeface="+mj-cs"/>
              </a:rPr>
              <a:t>independent of external resources (DB, </a:t>
            </a:r>
            <a:r>
              <a:rPr lang="en-GB" sz="1400" dirty="0" err="1">
                <a:latin typeface="+mj-lt"/>
                <a:ea typeface="+mj-ea"/>
                <a:cs typeface="+mj-cs"/>
              </a:rPr>
              <a:t>Webservice</a:t>
            </a:r>
            <a:r>
              <a:rPr lang="en-GB" sz="1400" dirty="0">
                <a:latin typeface="+mj-lt"/>
                <a:ea typeface="+mj-ea"/>
                <a:cs typeface="+mj-cs"/>
              </a:rPr>
              <a:t>,…)</a:t>
            </a:r>
            <a:endParaRPr lang="nl-NL" sz="1400" dirty="0">
              <a:latin typeface="+mj-lt"/>
              <a:ea typeface="+mj-ea"/>
              <a:cs typeface="+mj-cs"/>
            </a:endParaRPr>
          </a:p>
        </p:txBody>
      </p:sp>
      <p:sp>
        <p:nvSpPr>
          <p:cNvPr id="7" name="Rectangle 2"/>
          <p:cNvSpPr txBox="1">
            <a:spLocks noChangeArrowheads="1"/>
          </p:cNvSpPr>
          <p:nvPr/>
        </p:nvSpPr>
        <p:spPr>
          <a:xfrm>
            <a:off x="5329306" y="2512338"/>
            <a:ext cx="3131126" cy="594122"/>
          </a:xfrm>
          <a:prstGeom prst="rect">
            <a:avLst/>
          </a:prstGeom>
        </p:spPr>
        <p:txBody>
          <a:bodyPr/>
          <a:lstStyle/>
          <a:p>
            <a:pPr>
              <a:defRPr/>
            </a:pPr>
            <a:r>
              <a:rPr lang="en-GB" sz="1400" dirty="0">
                <a:latin typeface="+mj-lt"/>
                <a:ea typeface="+mj-ea"/>
                <a:cs typeface="+mj-cs"/>
              </a:rPr>
              <a:t>a lot of tests</a:t>
            </a:r>
            <a:endParaRPr lang="nl-NL" sz="1400" dirty="0">
              <a:latin typeface="+mj-lt"/>
              <a:ea typeface="+mj-ea"/>
              <a:cs typeface="+mj-cs"/>
            </a:endParaRPr>
          </a:p>
        </p:txBody>
      </p:sp>
      <p:sp>
        <p:nvSpPr>
          <p:cNvPr id="8" name="Rectangle 2"/>
          <p:cNvSpPr txBox="1">
            <a:spLocks noChangeArrowheads="1"/>
          </p:cNvSpPr>
          <p:nvPr/>
        </p:nvSpPr>
        <p:spPr>
          <a:xfrm>
            <a:off x="5329307" y="3149560"/>
            <a:ext cx="3471693" cy="594122"/>
          </a:xfrm>
          <a:prstGeom prst="rect">
            <a:avLst/>
          </a:prstGeom>
        </p:spPr>
        <p:txBody>
          <a:bodyPr/>
          <a:lstStyle/>
          <a:p>
            <a:pPr>
              <a:defRPr/>
            </a:pPr>
            <a:r>
              <a:rPr lang="en-GB" sz="1400" dirty="0">
                <a:latin typeface="+mj-lt"/>
                <a:ea typeface="+mj-ea"/>
                <a:cs typeface="+mj-cs"/>
              </a:rPr>
              <a:t>test normal execution path </a:t>
            </a:r>
            <a:endParaRPr lang="nl-NL" sz="1400" dirty="0">
              <a:latin typeface="+mj-lt"/>
              <a:ea typeface="+mj-ea"/>
              <a:cs typeface="+mj-cs"/>
            </a:endParaRPr>
          </a:p>
        </p:txBody>
      </p:sp>
      <p:sp>
        <p:nvSpPr>
          <p:cNvPr id="9" name="Rectangle 2"/>
          <p:cNvSpPr txBox="1">
            <a:spLocks noChangeArrowheads="1"/>
          </p:cNvSpPr>
          <p:nvPr/>
        </p:nvSpPr>
        <p:spPr>
          <a:xfrm>
            <a:off x="5329307" y="4424006"/>
            <a:ext cx="3471693" cy="594122"/>
          </a:xfrm>
          <a:prstGeom prst="rect">
            <a:avLst/>
          </a:prstGeom>
        </p:spPr>
        <p:txBody>
          <a:bodyPr/>
          <a:lstStyle/>
          <a:p>
            <a:pPr>
              <a:defRPr/>
            </a:pPr>
            <a:r>
              <a:rPr lang="en-GB" sz="1400" dirty="0">
                <a:latin typeface="+mj-lt"/>
                <a:ea typeface="+mj-ea"/>
                <a:cs typeface="+mj-cs"/>
              </a:rPr>
              <a:t>test boundary conditions</a:t>
            </a:r>
            <a:endParaRPr lang="nl-NL" sz="1400" dirty="0">
              <a:latin typeface="+mj-lt"/>
              <a:ea typeface="+mj-ea"/>
              <a:cs typeface="+mj-cs"/>
            </a:endParaRPr>
          </a:p>
        </p:txBody>
      </p:sp>
      <p:sp>
        <p:nvSpPr>
          <p:cNvPr id="10" name="Rectangle 2"/>
          <p:cNvSpPr txBox="1">
            <a:spLocks noChangeArrowheads="1"/>
          </p:cNvSpPr>
          <p:nvPr/>
        </p:nvSpPr>
        <p:spPr>
          <a:xfrm>
            <a:off x="5329307" y="3786782"/>
            <a:ext cx="3471693" cy="594122"/>
          </a:xfrm>
          <a:prstGeom prst="rect">
            <a:avLst/>
          </a:prstGeom>
        </p:spPr>
        <p:txBody>
          <a:bodyPr/>
          <a:lstStyle/>
          <a:p>
            <a:pPr>
              <a:defRPr/>
            </a:pPr>
            <a:r>
              <a:rPr lang="en-GB" sz="1400" dirty="0">
                <a:latin typeface="+mj-lt"/>
                <a:ea typeface="+mj-ea"/>
                <a:cs typeface="+mj-cs"/>
              </a:rPr>
              <a:t>active enemy of the code</a:t>
            </a:r>
            <a:endParaRPr lang="nl-NL" sz="1400" dirty="0">
              <a:latin typeface="+mj-lt"/>
              <a:ea typeface="+mj-ea"/>
              <a:cs typeface="+mj-cs"/>
            </a:endParaRPr>
          </a:p>
        </p:txBody>
      </p:sp>
      <p:sp>
        <p:nvSpPr>
          <p:cNvPr id="11" name="Trapezoid 10"/>
          <p:cNvSpPr/>
          <p:nvPr/>
        </p:nvSpPr>
        <p:spPr>
          <a:xfrm>
            <a:off x="1734854" y="3568790"/>
            <a:ext cx="2996852" cy="799662"/>
          </a:xfrm>
          <a:prstGeom prst="trapezoid">
            <a:avLst>
              <a:gd name="adj" fmla="val 57895"/>
            </a:avLst>
          </a:prstGeom>
          <a:solidFill>
            <a:srgbClr val="81BA3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681231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nl-BE"/>
              <a:t>Integration test</a:t>
            </a:r>
          </a:p>
        </p:txBody>
      </p:sp>
      <p:sp>
        <p:nvSpPr>
          <p:cNvPr id="5" name="Rectangle 2"/>
          <p:cNvSpPr txBox="1">
            <a:spLocks noChangeArrowheads="1"/>
          </p:cNvSpPr>
          <p:nvPr/>
        </p:nvSpPr>
        <p:spPr>
          <a:xfrm>
            <a:off x="5239011" y="2103970"/>
            <a:ext cx="3293429" cy="594104"/>
          </a:xfrm>
          <a:prstGeom prst="rect">
            <a:avLst/>
          </a:prstGeom>
        </p:spPr>
        <p:txBody>
          <a:bodyPr/>
          <a:lstStyle/>
          <a:p>
            <a:pPr>
              <a:defRPr/>
            </a:pPr>
            <a:r>
              <a:rPr lang="en-GB" sz="1400" dirty="0">
                <a:latin typeface="+mj-lt"/>
                <a:ea typeface="+mj-ea"/>
                <a:cs typeface="+mj-cs"/>
              </a:rPr>
              <a:t>test integration of different layers (run app in container)</a:t>
            </a:r>
            <a:endParaRPr lang="nl-NL" sz="1400" dirty="0">
              <a:latin typeface="+mj-lt"/>
              <a:ea typeface="+mj-ea"/>
              <a:cs typeface="+mj-cs"/>
            </a:endParaRPr>
          </a:p>
        </p:txBody>
      </p:sp>
      <p:sp>
        <p:nvSpPr>
          <p:cNvPr id="6" name="Rectangle 2"/>
          <p:cNvSpPr txBox="1">
            <a:spLocks noChangeArrowheads="1"/>
          </p:cNvSpPr>
          <p:nvPr/>
        </p:nvSpPr>
        <p:spPr>
          <a:xfrm>
            <a:off x="5239011" y="1330020"/>
            <a:ext cx="3293429" cy="594104"/>
          </a:xfrm>
          <a:prstGeom prst="rect">
            <a:avLst/>
          </a:prstGeom>
        </p:spPr>
        <p:txBody>
          <a:bodyPr/>
          <a:lstStyle/>
          <a:p>
            <a:pPr>
              <a:defRPr/>
            </a:pPr>
            <a:r>
              <a:rPr lang="en-GB" sz="1400" dirty="0">
                <a:latin typeface="+mj-lt"/>
                <a:ea typeface="+mj-ea"/>
                <a:cs typeface="+mj-cs"/>
              </a:rPr>
              <a:t>test integration with external resources (DB, </a:t>
            </a:r>
            <a:r>
              <a:rPr lang="en-GB" sz="1400" dirty="0" err="1">
                <a:latin typeface="+mj-lt"/>
                <a:ea typeface="+mj-ea"/>
                <a:cs typeface="+mj-cs"/>
              </a:rPr>
              <a:t>Webservice</a:t>
            </a:r>
            <a:r>
              <a:rPr lang="en-GB" sz="1400" dirty="0">
                <a:latin typeface="+mj-lt"/>
                <a:ea typeface="+mj-ea"/>
                <a:cs typeface="+mj-cs"/>
              </a:rPr>
              <a:t>,…)</a:t>
            </a:r>
            <a:endParaRPr lang="nl-NL" sz="1400" dirty="0">
              <a:latin typeface="+mj-lt"/>
              <a:ea typeface="+mj-ea"/>
              <a:cs typeface="+mj-cs"/>
            </a:endParaRPr>
          </a:p>
        </p:txBody>
      </p:sp>
      <p:sp>
        <p:nvSpPr>
          <p:cNvPr id="7" name="Rectangle 2"/>
          <p:cNvSpPr txBox="1">
            <a:spLocks noChangeArrowheads="1"/>
          </p:cNvSpPr>
          <p:nvPr/>
        </p:nvSpPr>
        <p:spPr>
          <a:xfrm>
            <a:off x="5256186" y="3651870"/>
            <a:ext cx="3276998" cy="1026151"/>
          </a:xfrm>
          <a:prstGeom prst="rect">
            <a:avLst/>
          </a:prstGeom>
        </p:spPr>
        <p:txBody>
          <a:bodyPr/>
          <a:lstStyle/>
          <a:p>
            <a:pPr>
              <a:defRPr/>
            </a:pPr>
            <a:r>
              <a:rPr lang="en-GB" sz="1400" dirty="0">
                <a:latin typeface="+mj-lt"/>
                <a:ea typeface="+mj-ea"/>
                <a:cs typeface="+mj-cs"/>
              </a:rPr>
              <a:t>less cases</a:t>
            </a:r>
            <a:endParaRPr lang="nl-NL" sz="1400" dirty="0">
              <a:latin typeface="+mj-lt"/>
              <a:ea typeface="+mj-ea"/>
              <a:cs typeface="+mj-cs"/>
            </a:endParaRPr>
          </a:p>
        </p:txBody>
      </p:sp>
      <p:sp>
        <p:nvSpPr>
          <p:cNvPr id="8" name="Rectangle 2"/>
          <p:cNvSpPr txBox="1">
            <a:spLocks noChangeArrowheads="1"/>
          </p:cNvSpPr>
          <p:nvPr/>
        </p:nvSpPr>
        <p:spPr>
          <a:xfrm>
            <a:off x="5239011" y="2877920"/>
            <a:ext cx="2815697" cy="594104"/>
          </a:xfrm>
          <a:prstGeom prst="rect">
            <a:avLst/>
          </a:prstGeom>
        </p:spPr>
        <p:txBody>
          <a:bodyPr/>
          <a:lstStyle/>
          <a:p>
            <a:pPr>
              <a:defRPr/>
            </a:pPr>
            <a:r>
              <a:rPr lang="en-GB" sz="1400" dirty="0">
                <a:latin typeface="+mj-lt"/>
                <a:ea typeface="+mj-ea"/>
                <a:cs typeface="+mj-cs"/>
              </a:rPr>
              <a:t>is slower</a:t>
            </a:r>
            <a:endParaRPr lang="nl-NL" sz="1400" dirty="0">
              <a:latin typeface="+mj-lt"/>
              <a:ea typeface="+mj-ea"/>
              <a:cs typeface="+mj-cs"/>
            </a:endParaRPr>
          </a:p>
        </p:txBody>
      </p:sp>
      <p:sp>
        <p:nvSpPr>
          <p:cNvPr id="10" name="Trapezoid 9"/>
          <p:cNvSpPr/>
          <p:nvPr/>
        </p:nvSpPr>
        <p:spPr>
          <a:xfrm>
            <a:off x="2199513" y="2656394"/>
            <a:ext cx="2067164" cy="799662"/>
          </a:xfrm>
          <a:prstGeom prst="trapezoid">
            <a:avLst>
              <a:gd name="adj" fmla="val 57895"/>
            </a:avLst>
          </a:prstGeom>
          <a:solidFill>
            <a:srgbClr val="CA912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421520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nl-BE"/>
              <a:t>End-to-End test</a:t>
            </a:r>
          </a:p>
        </p:txBody>
      </p:sp>
      <p:sp>
        <p:nvSpPr>
          <p:cNvPr id="5" name="Rectangle 2"/>
          <p:cNvSpPr txBox="1">
            <a:spLocks noChangeArrowheads="1"/>
          </p:cNvSpPr>
          <p:nvPr/>
        </p:nvSpPr>
        <p:spPr>
          <a:xfrm>
            <a:off x="4954646" y="3229450"/>
            <a:ext cx="3371166" cy="594122"/>
          </a:xfrm>
          <a:prstGeom prst="rect">
            <a:avLst/>
          </a:prstGeom>
        </p:spPr>
        <p:txBody>
          <a:bodyPr/>
          <a:lstStyle/>
          <a:p>
            <a:pPr>
              <a:defRPr/>
            </a:pPr>
            <a:r>
              <a:rPr lang="en-GB" sz="1400" dirty="0">
                <a:latin typeface="+mj-lt"/>
                <a:ea typeface="+mj-ea"/>
                <a:cs typeface="+mj-cs"/>
              </a:rPr>
              <a:t>slow, harder to maintain</a:t>
            </a:r>
            <a:endParaRPr lang="nl-NL" sz="1400" dirty="0">
              <a:latin typeface="+mj-lt"/>
              <a:ea typeface="+mj-ea"/>
              <a:cs typeface="+mj-cs"/>
            </a:endParaRPr>
          </a:p>
        </p:txBody>
      </p:sp>
      <p:sp>
        <p:nvSpPr>
          <p:cNvPr id="6" name="Rectangle 2"/>
          <p:cNvSpPr txBox="1">
            <a:spLocks noChangeArrowheads="1"/>
          </p:cNvSpPr>
          <p:nvPr/>
        </p:nvSpPr>
        <p:spPr>
          <a:xfrm>
            <a:off x="4954646" y="4078522"/>
            <a:ext cx="3800819" cy="594122"/>
          </a:xfrm>
          <a:prstGeom prst="rect">
            <a:avLst/>
          </a:prstGeom>
        </p:spPr>
        <p:txBody>
          <a:bodyPr/>
          <a:lstStyle/>
          <a:p>
            <a:pPr>
              <a:defRPr/>
            </a:pPr>
            <a:r>
              <a:rPr lang="en-GB" sz="1400" dirty="0">
                <a:latin typeface="+mj-lt"/>
                <a:ea typeface="+mj-ea"/>
                <a:cs typeface="+mj-cs"/>
              </a:rPr>
              <a:t>integration of all components</a:t>
            </a:r>
            <a:endParaRPr lang="nl-NL" sz="1400" dirty="0">
              <a:latin typeface="+mj-lt"/>
              <a:ea typeface="+mj-ea"/>
              <a:cs typeface="+mj-cs"/>
            </a:endParaRPr>
          </a:p>
        </p:txBody>
      </p:sp>
      <p:sp>
        <p:nvSpPr>
          <p:cNvPr id="7" name="Rectangle 2"/>
          <p:cNvSpPr txBox="1">
            <a:spLocks noChangeArrowheads="1"/>
          </p:cNvSpPr>
          <p:nvPr/>
        </p:nvSpPr>
        <p:spPr>
          <a:xfrm>
            <a:off x="4945248" y="1531306"/>
            <a:ext cx="3371167" cy="594122"/>
          </a:xfrm>
          <a:prstGeom prst="rect">
            <a:avLst/>
          </a:prstGeom>
        </p:spPr>
        <p:txBody>
          <a:bodyPr/>
          <a:lstStyle/>
          <a:p>
            <a:pPr>
              <a:defRPr/>
            </a:pPr>
            <a:r>
              <a:rPr lang="en-GB" sz="1400" dirty="0">
                <a:latin typeface="+mj-lt"/>
                <a:ea typeface="+mj-ea"/>
                <a:cs typeface="+mj-cs"/>
              </a:rPr>
              <a:t>test entire application (driving browser)</a:t>
            </a:r>
            <a:endParaRPr lang="nl-NL" sz="1400" dirty="0">
              <a:latin typeface="+mj-lt"/>
              <a:ea typeface="+mj-ea"/>
              <a:cs typeface="+mj-cs"/>
            </a:endParaRPr>
          </a:p>
        </p:txBody>
      </p:sp>
      <p:sp>
        <p:nvSpPr>
          <p:cNvPr id="8" name="Rectangle 2"/>
          <p:cNvSpPr txBox="1">
            <a:spLocks noChangeArrowheads="1"/>
          </p:cNvSpPr>
          <p:nvPr/>
        </p:nvSpPr>
        <p:spPr>
          <a:xfrm>
            <a:off x="4954646" y="2380378"/>
            <a:ext cx="3371166" cy="594122"/>
          </a:xfrm>
          <a:prstGeom prst="rect">
            <a:avLst/>
          </a:prstGeom>
        </p:spPr>
        <p:txBody>
          <a:bodyPr/>
          <a:lstStyle/>
          <a:p>
            <a:pPr>
              <a:defRPr/>
            </a:pPr>
            <a:r>
              <a:rPr lang="nl-NL" sz="1400" dirty="0">
                <a:latin typeface="+mj-lt"/>
                <a:ea typeface="+mj-ea"/>
                <a:cs typeface="+mj-cs"/>
              </a:rPr>
              <a:t>don’t test all boundary conditions</a:t>
            </a:r>
          </a:p>
        </p:txBody>
      </p:sp>
      <p:sp>
        <p:nvSpPr>
          <p:cNvPr id="10" name="Isosceles Triangle 9"/>
          <p:cNvSpPr/>
          <p:nvPr/>
        </p:nvSpPr>
        <p:spPr>
          <a:xfrm>
            <a:off x="2664912" y="1531306"/>
            <a:ext cx="1155527" cy="965381"/>
          </a:xfrm>
          <a:prstGeom prst="triangle">
            <a:avLst/>
          </a:prstGeom>
          <a:solidFill>
            <a:srgbClr val="E06137"/>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nl-BE" sz="1350"/>
          </a:p>
        </p:txBody>
      </p:sp>
    </p:spTree>
    <p:extLst>
      <p:ext uri="{BB962C8B-B14F-4D97-AF65-F5344CB8AC3E}">
        <p14:creationId xmlns:p14="http://schemas.microsoft.com/office/powerpoint/2010/main" val="2941686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Unit tests</a:t>
            </a:r>
            <a:endParaRPr lang="en-GB" dirty="0"/>
          </a:p>
        </p:txBody>
      </p:sp>
      <p:grpSp>
        <p:nvGrpSpPr>
          <p:cNvPr id="13" name="Group 12"/>
          <p:cNvGrpSpPr/>
          <p:nvPr/>
        </p:nvGrpSpPr>
        <p:grpSpPr>
          <a:xfrm>
            <a:off x="1850919" y="13549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dirty="0"/>
                <a:t>Browser</a:t>
              </a:r>
              <a:endParaRPr lang="en-GB" sz="1050" b="1" dirty="0"/>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46" name="Rectangle 33"/>
          <p:cNvSpPr>
            <a:spLocks noChangeArrowheads="1"/>
          </p:cNvSpPr>
          <p:nvPr/>
        </p:nvSpPr>
        <p:spPr bwMode="auto">
          <a:xfrm>
            <a:off x="3097535" y="1836835"/>
            <a:ext cx="797902" cy="594122"/>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47" name="Rectangle 33"/>
          <p:cNvSpPr>
            <a:spLocks noChangeArrowheads="1"/>
          </p:cNvSpPr>
          <p:nvPr/>
        </p:nvSpPr>
        <p:spPr bwMode="auto">
          <a:xfrm>
            <a:off x="4134365" y="1791109"/>
            <a:ext cx="2210617" cy="1315204"/>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903723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Unit tests</a:t>
            </a:r>
            <a:endParaRPr lang="en-GB" dirty="0"/>
          </a:p>
        </p:txBody>
      </p:sp>
      <p:grpSp>
        <p:nvGrpSpPr>
          <p:cNvPr id="13" name="Group 12"/>
          <p:cNvGrpSpPr/>
          <p:nvPr/>
        </p:nvGrpSpPr>
        <p:grpSpPr>
          <a:xfrm>
            <a:off x="1850919" y="13549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dirty="0"/>
                <a:t>Browser</a:t>
              </a:r>
              <a:endParaRPr lang="en-GB" sz="1050" b="1" dirty="0"/>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46" name="Rectangle 33"/>
          <p:cNvSpPr>
            <a:spLocks noChangeArrowheads="1"/>
          </p:cNvSpPr>
          <p:nvPr/>
        </p:nvSpPr>
        <p:spPr bwMode="auto">
          <a:xfrm>
            <a:off x="3097535" y="1836835"/>
            <a:ext cx="797902" cy="594122"/>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47" name="Rectangle 33"/>
          <p:cNvSpPr>
            <a:spLocks noChangeArrowheads="1"/>
          </p:cNvSpPr>
          <p:nvPr/>
        </p:nvSpPr>
        <p:spPr bwMode="auto">
          <a:xfrm>
            <a:off x="4134365" y="1791109"/>
            <a:ext cx="2210617" cy="1315204"/>
          </a:xfrm>
          <a:prstGeom prst="rect">
            <a:avLst/>
          </a:prstGeom>
          <a:solidFill>
            <a:srgbClr val="81BA31">
              <a:alpha val="50195"/>
            </a:srgbClr>
          </a:solidFill>
          <a:ln w="19050">
            <a:solidFill>
              <a:schemeClr val="accent5">
                <a:lumMod val="75000"/>
              </a:schemeClr>
            </a:solidFill>
            <a:miter lim="800000"/>
            <a:headEnd/>
            <a:tailEnd/>
          </a:ln>
        </p:spPr>
        <p:txBody>
          <a:bodyPr wrap="none" anchor="ctr"/>
          <a:lstStyle/>
          <a:p>
            <a:pPr>
              <a:spcBef>
                <a:spcPct val="50000"/>
              </a:spcBef>
            </a:pPr>
            <a:endParaRPr lang="nl-BE" sz="1350"/>
          </a:p>
        </p:txBody>
      </p:sp>
      <p:sp>
        <p:nvSpPr>
          <p:cNvPr id="2" name="Arrow: Right 1"/>
          <p:cNvSpPr/>
          <p:nvPr/>
        </p:nvSpPr>
        <p:spPr>
          <a:xfrm rot="17699040">
            <a:off x="3848175" y="3041759"/>
            <a:ext cx="758486" cy="86409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a:p>
        </p:txBody>
      </p:sp>
      <p:sp>
        <p:nvSpPr>
          <p:cNvPr id="3" name="TextBox 2"/>
          <p:cNvSpPr txBox="1"/>
          <p:nvPr/>
        </p:nvSpPr>
        <p:spPr>
          <a:xfrm>
            <a:off x="2226451" y="4048280"/>
            <a:ext cx="2776787"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Unit </a:t>
            </a:r>
            <a:r>
              <a:rPr lang="nl-BE" sz="1600" dirty="0" err="1">
                <a:solidFill>
                  <a:schemeClr val="tx1">
                    <a:lumMod val="75000"/>
                    <a:lumOff val="25000"/>
                  </a:schemeClr>
                </a:solidFill>
                <a:latin typeface="Helvetica Light"/>
                <a:cs typeface="Helvetica Light"/>
              </a:rPr>
              <a:t>can</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be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bigger</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than</a:t>
            </a:r>
            <a:r>
              <a:rPr lang="nl-BE" sz="1600" dirty="0">
                <a:solidFill>
                  <a:schemeClr val="tx1">
                    <a:lumMod val="75000"/>
                    <a:lumOff val="25000"/>
                  </a:schemeClr>
                </a:solidFill>
                <a:latin typeface="Helvetica Light"/>
                <a:cs typeface="Helvetica Light"/>
              </a:rPr>
              <a:t> a class!</a:t>
            </a:r>
          </a:p>
        </p:txBody>
      </p:sp>
    </p:spTree>
    <p:extLst>
      <p:ext uri="{BB962C8B-B14F-4D97-AF65-F5344CB8AC3E}">
        <p14:creationId xmlns:p14="http://schemas.microsoft.com/office/powerpoint/2010/main" val="316188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0" name="Text Placeholder 9"/>
          <p:cNvSpPr>
            <a:spLocks noGrp="1"/>
          </p:cNvSpPr>
          <p:nvPr>
            <p:ph type="body" sz="quarter" idx="11"/>
          </p:nvPr>
        </p:nvSpPr>
        <p:spPr/>
        <p:txBody>
          <a:bodyPr/>
          <a:lstStyle/>
          <a:p>
            <a:r>
              <a:rPr lang="nl-BE" dirty="0"/>
              <a:t>Life of a story</a:t>
            </a:r>
          </a:p>
        </p:txBody>
      </p:sp>
    </p:spTree>
    <p:extLst>
      <p:ext uri="{BB962C8B-B14F-4D97-AF65-F5344CB8AC3E}">
        <p14:creationId xmlns:p14="http://schemas.microsoft.com/office/powerpoint/2010/main" val="25212216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Integration tests</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7" name="Rectangle 33"/>
          <p:cNvSpPr>
            <a:spLocks noChangeArrowheads="1"/>
          </p:cNvSpPr>
          <p:nvPr/>
        </p:nvSpPr>
        <p:spPr bwMode="auto">
          <a:xfrm>
            <a:off x="6708006" y="1484483"/>
            <a:ext cx="848983" cy="2635549"/>
          </a:xfrm>
          <a:prstGeom prst="rect">
            <a:avLst/>
          </a:prstGeom>
          <a:solidFill>
            <a:srgbClr val="CA9126">
              <a:alpha val="50195"/>
            </a:srgbClr>
          </a:solidFill>
          <a:ln w="19050">
            <a:solidFill>
              <a:schemeClr val="accent2">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37754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Integration tests</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8" name="Rectangle 33"/>
          <p:cNvSpPr>
            <a:spLocks noChangeArrowheads="1"/>
          </p:cNvSpPr>
          <p:nvPr/>
        </p:nvSpPr>
        <p:spPr bwMode="auto">
          <a:xfrm>
            <a:off x="4000832" y="1484483"/>
            <a:ext cx="3556158" cy="2635549"/>
          </a:xfrm>
          <a:prstGeom prst="rect">
            <a:avLst/>
          </a:prstGeom>
          <a:solidFill>
            <a:srgbClr val="CA9126">
              <a:alpha val="50195"/>
            </a:srgbClr>
          </a:solidFill>
          <a:ln w="19050">
            <a:solidFill>
              <a:schemeClr val="accent2">
                <a:lumMod val="75000"/>
              </a:schemeClr>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232287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2"/>
          <p:cNvSpPr>
            <a:spLocks noGrp="1" noChangeArrowheads="1"/>
          </p:cNvSpPr>
          <p:nvPr>
            <p:ph type="title"/>
          </p:nvPr>
        </p:nvSpPr>
        <p:spPr/>
        <p:txBody>
          <a:bodyPr/>
          <a:lstStyle/>
          <a:p>
            <a:r>
              <a:rPr lang="nl-BE" dirty="0"/>
              <a:t>End </a:t>
            </a:r>
            <a:r>
              <a:rPr lang="nl-BE" dirty="0" err="1"/>
              <a:t>to</a:t>
            </a:r>
            <a:r>
              <a:rPr lang="nl-BE" dirty="0"/>
              <a:t> end test</a:t>
            </a:r>
            <a:endParaRPr lang="en-GB" dirty="0"/>
          </a:p>
        </p:txBody>
      </p:sp>
      <p:grpSp>
        <p:nvGrpSpPr>
          <p:cNvPr id="13" name="Group 12"/>
          <p:cNvGrpSpPr/>
          <p:nvPr/>
        </p:nvGrpSpPr>
        <p:grpSpPr>
          <a:xfrm>
            <a:off x="1850919" y="1059656"/>
            <a:ext cx="5706070" cy="3060375"/>
            <a:chOff x="943892" y="1412875"/>
            <a:chExt cx="7608093" cy="4080500"/>
          </a:xfrm>
        </p:grpSpPr>
        <p:sp>
          <p:nvSpPr>
            <p:cNvPr id="81924" name="AutoShape 13"/>
            <p:cNvSpPr>
              <a:spLocks noChangeArrowheads="1"/>
            </p:cNvSpPr>
            <p:nvPr/>
          </p:nvSpPr>
          <p:spPr bwMode="auto">
            <a:xfrm>
              <a:off x="7430503" y="1412875"/>
              <a:ext cx="1121482"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Infrastructure</a:t>
              </a:r>
              <a:endParaRPr lang="en-GB" sz="1200">
                <a:solidFill>
                  <a:srgbClr val="4D4D4D"/>
                </a:solidFill>
              </a:endParaRPr>
            </a:p>
          </p:txBody>
        </p:sp>
        <p:sp>
          <p:nvSpPr>
            <p:cNvPr id="81925" name="AutoShape 2"/>
            <p:cNvSpPr>
              <a:spLocks noChangeArrowheads="1"/>
            </p:cNvSpPr>
            <p:nvPr/>
          </p:nvSpPr>
          <p:spPr bwMode="auto">
            <a:xfrm>
              <a:off x="943892"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en-GB" sz="1200">
                  <a:solidFill>
                    <a:srgbClr val="4D4D4D"/>
                  </a:solidFill>
                </a:rPr>
                <a:t>Client</a:t>
              </a:r>
            </a:p>
          </p:txBody>
        </p:sp>
        <p:sp>
          <p:nvSpPr>
            <p:cNvPr id="81926" name="AutoShape 3"/>
            <p:cNvSpPr>
              <a:spLocks noChangeArrowheads="1"/>
            </p:cNvSpPr>
            <p:nvPr/>
          </p:nvSpPr>
          <p:spPr bwMode="auto">
            <a:xfrm>
              <a:off x="7430503" y="4048198"/>
              <a:ext cx="1121482" cy="1445177"/>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Data</a:t>
              </a:r>
              <a:endParaRPr lang="en-GB" sz="1200">
                <a:solidFill>
                  <a:srgbClr val="4D4D4D"/>
                </a:solidFill>
              </a:endParaRPr>
            </a:p>
          </p:txBody>
        </p:sp>
        <p:sp>
          <p:nvSpPr>
            <p:cNvPr id="81927" name="AutoShape 4"/>
            <p:cNvSpPr>
              <a:spLocks noChangeArrowheads="1"/>
            </p:cNvSpPr>
            <p:nvPr/>
          </p:nvSpPr>
          <p:spPr bwMode="auto">
            <a:xfrm>
              <a:off x="2563275" y="1412875"/>
              <a:ext cx="1121482" cy="2433983"/>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Presentation</a:t>
              </a:r>
              <a:endParaRPr lang="en-GB" sz="1200">
                <a:solidFill>
                  <a:srgbClr val="4D4D4D"/>
                </a:solidFill>
              </a:endParaRPr>
            </a:p>
          </p:txBody>
        </p:sp>
        <p:sp>
          <p:nvSpPr>
            <p:cNvPr id="81928" name="AutoShape 5"/>
            <p:cNvSpPr>
              <a:spLocks noChangeArrowheads="1"/>
            </p:cNvSpPr>
            <p:nvPr/>
          </p:nvSpPr>
          <p:spPr bwMode="auto">
            <a:xfrm>
              <a:off x="5635830" y="1412875"/>
              <a:ext cx="1664740" cy="2447814"/>
            </a:xfrm>
            <a:prstGeom prst="roundRect">
              <a:avLst>
                <a:gd name="adj" fmla="val 16667"/>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Domain</a:t>
              </a:r>
              <a:endParaRPr lang="en-GB" sz="1200">
                <a:solidFill>
                  <a:srgbClr val="4D4D4D"/>
                </a:solidFill>
              </a:endParaRPr>
            </a:p>
          </p:txBody>
        </p:sp>
        <p:sp>
          <p:nvSpPr>
            <p:cNvPr id="81929" name="AutoShape 6"/>
            <p:cNvSpPr>
              <a:spLocks noChangeArrowheads="1"/>
            </p:cNvSpPr>
            <p:nvPr/>
          </p:nvSpPr>
          <p:spPr bwMode="auto">
            <a:xfrm>
              <a:off x="3810441" y="1412875"/>
              <a:ext cx="1692452" cy="2433983"/>
            </a:xfrm>
            <a:prstGeom prst="roundRect">
              <a:avLst>
                <a:gd name="adj" fmla="val 8333"/>
              </a:avLst>
            </a:prstGeom>
            <a:solidFill>
              <a:srgbClr val="C0C0C0">
                <a:alpha val="50195"/>
              </a:srgbClr>
            </a:solidFill>
            <a:ln w="19050">
              <a:solidFill>
                <a:srgbClr val="C0C0C0"/>
              </a:solidFill>
              <a:prstDash val="lgDash"/>
              <a:round/>
              <a:headEnd/>
              <a:tailEnd/>
            </a:ln>
          </p:spPr>
          <p:txBody>
            <a:bodyPr wrap="none"/>
            <a:lstStyle/>
            <a:p>
              <a:pPr algn="ctr">
                <a:spcBef>
                  <a:spcPct val="50000"/>
                </a:spcBef>
              </a:pPr>
              <a:r>
                <a:rPr lang="nl-BE" sz="1200">
                  <a:solidFill>
                    <a:srgbClr val="4D4D4D"/>
                  </a:solidFill>
                </a:rPr>
                <a:t>Application service</a:t>
              </a:r>
              <a:endParaRPr lang="en-GB" sz="1200">
                <a:solidFill>
                  <a:srgbClr val="4D4D4D"/>
                </a:solidFill>
              </a:endParaRPr>
            </a:p>
          </p:txBody>
        </p:sp>
        <p:sp>
          <p:nvSpPr>
            <p:cNvPr id="81930" name="AutoShape 7"/>
            <p:cNvSpPr>
              <a:spLocks noChangeArrowheads="1"/>
            </p:cNvSpPr>
            <p:nvPr/>
          </p:nvSpPr>
          <p:spPr bwMode="auto">
            <a:xfrm>
              <a:off x="7550326" y="4558261"/>
              <a:ext cx="871728" cy="59507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sp>
          <p:nvSpPr>
            <p:cNvPr id="81933" name="Rectangle 10"/>
            <p:cNvSpPr>
              <a:spLocks noChangeArrowheads="1"/>
            </p:cNvSpPr>
            <p:nvPr/>
          </p:nvSpPr>
          <p:spPr bwMode="auto">
            <a:xfrm>
              <a:off x="4040566" y="2132821"/>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Service</a:t>
              </a:r>
              <a:endParaRPr lang="en-GB" sz="1050" b="1" dirty="0"/>
            </a:p>
          </p:txBody>
        </p:sp>
        <p:sp>
          <p:nvSpPr>
            <p:cNvPr id="81934" name="Rectangle 11"/>
            <p:cNvSpPr>
              <a:spLocks noChangeArrowheads="1"/>
            </p:cNvSpPr>
            <p:nvPr/>
          </p:nvSpPr>
          <p:spPr bwMode="auto">
            <a:xfrm>
              <a:off x="7563441" y="2060826"/>
              <a:ext cx="87333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DB</a:t>
              </a:r>
              <a:endParaRPr lang="en-GB" sz="1050" b="1" dirty="0"/>
            </a:p>
          </p:txBody>
        </p:sp>
        <p:sp>
          <p:nvSpPr>
            <p:cNvPr id="81936" name="Rectangle 14"/>
            <p:cNvSpPr>
              <a:spLocks noChangeArrowheads="1"/>
            </p:cNvSpPr>
            <p:nvPr/>
          </p:nvSpPr>
          <p:spPr bwMode="auto">
            <a:xfrm>
              <a:off x="5968177" y="206082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 </a:t>
              </a:r>
              <a:br>
                <a:rPr lang="nl-BE" sz="1050" b="1" dirty="0"/>
              </a:br>
              <a:r>
                <a:rPr lang="nl-BE" sz="1050" b="1" dirty="0"/>
                <a:t>Object</a:t>
              </a:r>
              <a:endParaRPr lang="en-GB" sz="1050" b="1" dirty="0"/>
            </a:p>
          </p:txBody>
        </p:sp>
        <p:sp>
          <p:nvSpPr>
            <p:cNvPr id="81937" name="Rectangle 15"/>
            <p:cNvSpPr>
              <a:spLocks noChangeArrowheads="1"/>
            </p:cNvSpPr>
            <p:nvPr/>
          </p:nvSpPr>
          <p:spPr bwMode="auto">
            <a:xfrm>
              <a:off x="5968177" y="2996755"/>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Business</a:t>
              </a:r>
              <a:br>
                <a:rPr lang="nl-BE" sz="1050" b="1" dirty="0"/>
              </a:br>
              <a:r>
                <a:rPr lang="nl-BE" sz="1050" b="1" dirty="0"/>
                <a:t>Object</a:t>
              </a:r>
              <a:endParaRPr lang="en-GB" sz="1050" b="1" dirty="0"/>
            </a:p>
          </p:txBody>
        </p:sp>
        <p:sp>
          <p:nvSpPr>
            <p:cNvPr id="81938" name="Rectangle 16"/>
            <p:cNvSpPr>
              <a:spLocks noChangeArrowheads="1"/>
            </p:cNvSpPr>
            <p:nvPr/>
          </p:nvSpPr>
          <p:spPr bwMode="auto">
            <a:xfrm>
              <a:off x="7563441" y="2852766"/>
              <a:ext cx="871728"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err="1"/>
                <a:t>Hibernate</a:t>
              </a:r>
              <a:endParaRPr lang="en-GB" sz="1050" b="1" dirty="0"/>
            </a:p>
          </p:txBody>
        </p:sp>
        <p:sp>
          <p:nvSpPr>
            <p:cNvPr id="81939" name="AutoShape 17"/>
            <p:cNvSpPr>
              <a:spLocks noChangeArrowheads="1"/>
            </p:cNvSpPr>
            <p:nvPr/>
          </p:nvSpPr>
          <p:spPr bwMode="auto">
            <a:xfrm>
              <a:off x="1067965" y="2092958"/>
              <a:ext cx="871727" cy="595073"/>
            </a:xfrm>
            <a:prstGeom prst="roundRect">
              <a:avLst>
                <a:gd name="adj" fmla="val 50000"/>
              </a:avLst>
            </a:prstGeom>
            <a:solidFill>
              <a:schemeClr val="bg1"/>
            </a:solidFill>
            <a:ln w="19050">
              <a:solidFill>
                <a:schemeClr val="tx1"/>
              </a:solidFill>
              <a:round/>
              <a:headEnd/>
              <a:tailEnd/>
            </a:ln>
          </p:spPr>
          <p:txBody>
            <a:bodyPr wrap="none" anchor="ctr"/>
            <a:lstStyle/>
            <a:p>
              <a:pPr algn="ctr">
                <a:spcBef>
                  <a:spcPct val="50000"/>
                </a:spcBef>
              </a:pPr>
              <a:r>
                <a:rPr lang="nl-BE" sz="1050" b="1"/>
                <a:t>Browser</a:t>
              </a:r>
              <a:endParaRPr lang="en-GB" sz="1050" b="1"/>
            </a:p>
          </p:txBody>
        </p:sp>
        <p:cxnSp>
          <p:nvCxnSpPr>
            <p:cNvPr id="81940" name="AutoShape 18"/>
            <p:cNvCxnSpPr>
              <a:cxnSpLocks noChangeShapeType="1"/>
              <a:stCxn id="81939" idx="3"/>
            </p:cNvCxnSpPr>
            <p:nvPr/>
          </p:nvCxnSpPr>
          <p:spPr bwMode="auto">
            <a:xfrm>
              <a:off x="1947748" y="2390494"/>
              <a:ext cx="733153" cy="0"/>
            </a:xfrm>
            <a:prstGeom prst="straightConnector1">
              <a:avLst/>
            </a:prstGeom>
            <a:noFill/>
            <a:ln w="19050">
              <a:solidFill>
                <a:schemeClr val="tx1"/>
              </a:solidFill>
              <a:round/>
              <a:headEnd/>
              <a:tailEnd type="triangle" w="med" len="med"/>
            </a:ln>
          </p:spPr>
        </p:cxnSp>
        <p:cxnSp>
          <p:nvCxnSpPr>
            <p:cNvPr id="81943" name="AutoShape 22"/>
            <p:cNvCxnSpPr>
              <a:cxnSpLocks noChangeShapeType="1"/>
              <a:stCxn id="81936" idx="2"/>
              <a:endCxn id="81937" idx="0"/>
            </p:cNvCxnSpPr>
            <p:nvPr/>
          </p:nvCxnSpPr>
          <p:spPr bwMode="auto">
            <a:xfrm>
              <a:off x="6404041" y="2655899"/>
              <a:ext cx="0" cy="340856"/>
            </a:xfrm>
            <a:prstGeom prst="straightConnector1">
              <a:avLst/>
            </a:prstGeom>
            <a:noFill/>
            <a:ln w="19050">
              <a:solidFill>
                <a:schemeClr val="tx1"/>
              </a:solidFill>
              <a:round/>
              <a:headEnd/>
              <a:tailEnd type="triangle" w="med" len="med"/>
            </a:ln>
          </p:spPr>
        </p:cxnSp>
        <p:cxnSp>
          <p:nvCxnSpPr>
            <p:cNvPr id="81944" name="AutoShape 23"/>
            <p:cNvCxnSpPr>
              <a:cxnSpLocks noChangeShapeType="1"/>
              <a:stCxn id="81934" idx="2"/>
              <a:endCxn id="81938" idx="0"/>
            </p:cNvCxnSpPr>
            <p:nvPr/>
          </p:nvCxnSpPr>
          <p:spPr bwMode="auto">
            <a:xfrm rot="5400000">
              <a:off x="7901275" y="2753929"/>
              <a:ext cx="196867" cy="806"/>
            </a:xfrm>
            <a:prstGeom prst="straightConnector1">
              <a:avLst/>
            </a:prstGeom>
            <a:noFill/>
            <a:ln w="19050">
              <a:solidFill>
                <a:schemeClr val="tx1"/>
              </a:solidFill>
              <a:round/>
              <a:headEnd/>
              <a:tailEnd type="triangle" w="med" len="med"/>
            </a:ln>
          </p:spPr>
        </p:cxnSp>
        <p:cxnSp>
          <p:nvCxnSpPr>
            <p:cNvPr id="81945" name="AutoShape 24"/>
            <p:cNvCxnSpPr>
              <a:cxnSpLocks noChangeShapeType="1"/>
              <a:stCxn id="81938" idx="2"/>
              <a:endCxn id="81926" idx="0"/>
            </p:cNvCxnSpPr>
            <p:nvPr/>
          </p:nvCxnSpPr>
          <p:spPr bwMode="auto">
            <a:xfrm rot="5400000">
              <a:off x="7695095" y="3743988"/>
              <a:ext cx="600359" cy="8061"/>
            </a:xfrm>
            <a:prstGeom prst="straightConnector1">
              <a:avLst/>
            </a:prstGeom>
            <a:noFill/>
            <a:ln w="19050">
              <a:solidFill>
                <a:schemeClr val="tx1"/>
              </a:solidFill>
              <a:prstDash val="dash"/>
              <a:round/>
              <a:headEnd/>
              <a:tailEnd/>
            </a:ln>
          </p:spPr>
        </p:cxnSp>
        <p:cxnSp>
          <p:nvCxnSpPr>
            <p:cNvPr id="81946" name="AutoShape 25"/>
            <p:cNvCxnSpPr>
              <a:cxnSpLocks noChangeShapeType="1"/>
              <a:stCxn id="81934" idx="0"/>
              <a:endCxn id="81933" idx="3"/>
            </p:cNvCxnSpPr>
            <p:nvPr/>
          </p:nvCxnSpPr>
          <p:spPr bwMode="auto">
            <a:xfrm rot="16200000" flipH="1" flipV="1">
              <a:off x="6272241" y="702489"/>
              <a:ext cx="369532" cy="3086206"/>
            </a:xfrm>
            <a:prstGeom prst="curvedConnector4">
              <a:avLst>
                <a:gd name="adj1" fmla="val -48303"/>
                <a:gd name="adj2" fmla="val 92792"/>
              </a:avLst>
            </a:prstGeom>
            <a:noFill/>
            <a:ln w="19050">
              <a:solidFill>
                <a:schemeClr val="tx1"/>
              </a:solidFill>
              <a:prstDash val="dash"/>
              <a:round/>
              <a:headEnd/>
              <a:tailEnd/>
            </a:ln>
          </p:spPr>
        </p:cxnSp>
        <p:cxnSp>
          <p:nvCxnSpPr>
            <p:cNvPr id="81947" name="AutoShape 26"/>
            <p:cNvCxnSpPr>
              <a:cxnSpLocks noChangeShapeType="1"/>
              <a:stCxn id="81934" idx="0"/>
              <a:endCxn id="81937" idx="3"/>
            </p:cNvCxnSpPr>
            <p:nvPr/>
          </p:nvCxnSpPr>
          <p:spPr bwMode="auto">
            <a:xfrm rot="16200000" flipH="1" flipV="1">
              <a:off x="6803275" y="2097456"/>
              <a:ext cx="1233466" cy="1160205"/>
            </a:xfrm>
            <a:prstGeom prst="curvedConnector4">
              <a:avLst>
                <a:gd name="adj1" fmla="val -18533"/>
                <a:gd name="adj2" fmla="val 68819"/>
              </a:avLst>
            </a:prstGeom>
            <a:noFill/>
            <a:ln w="19050">
              <a:solidFill>
                <a:schemeClr val="tx1"/>
              </a:solidFill>
              <a:prstDash val="dash"/>
              <a:round/>
              <a:headEnd/>
              <a:tailEnd/>
            </a:ln>
          </p:spPr>
        </p:cxnSp>
        <p:sp>
          <p:nvSpPr>
            <p:cNvPr id="81948" name="Rectangle 27"/>
            <p:cNvSpPr>
              <a:spLocks noChangeArrowheads="1"/>
            </p:cNvSpPr>
            <p:nvPr/>
          </p:nvSpPr>
          <p:spPr bwMode="auto">
            <a:xfrm>
              <a:off x="2688958" y="2137645"/>
              <a:ext cx="871727" cy="595073"/>
            </a:xfrm>
            <a:prstGeom prst="rect">
              <a:avLst/>
            </a:prstGeom>
            <a:solidFill>
              <a:schemeClr val="bg1"/>
            </a:solidFill>
            <a:ln w="19050">
              <a:solidFill>
                <a:schemeClr val="tx1"/>
              </a:solidFill>
              <a:miter lim="800000"/>
              <a:headEnd/>
              <a:tailEnd/>
            </a:ln>
          </p:spPr>
          <p:txBody>
            <a:bodyPr wrap="none" anchor="ctr"/>
            <a:lstStyle/>
            <a:p>
              <a:pPr algn="ctr">
                <a:spcBef>
                  <a:spcPct val="50000"/>
                </a:spcBef>
              </a:pPr>
              <a:r>
                <a:rPr lang="nl-BE" sz="1050" b="1" dirty="0"/>
                <a:t>GUI class</a:t>
              </a:r>
              <a:endParaRPr lang="en-GB" sz="1050" b="1" dirty="0"/>
            </a:p>
          </p:txBody>
        </p:sp>
        <p:cxnSp>
          <p:nvCxnSpPr>
            <p:cNvPr id="81950" name="AutoShape 29"/>
            <p:cNvCxnSpPr>
              <a:cxnSpLocks noChangeShapeType="1"/>
              <a:stCxn id="81948" idx="3"/>
              <a:endCxn id="81933" idx="1"/>
            </p:cNvCxnSpPr>
            <p:nvPr/>
          </p:nvCxnSpPr>
          <p:spPr bwMode="auto">
            <a:xfrm flipV="1">
              <a:off x="3560685" y="2430358"/>
              <a:ext cx="479881" cy="4824"/>
            </a:xfrm>
            <a:prstGeom prst="bentConnector3">
              <a:avLst>
                <a:gd name="adj1" fmla="val 50000"/>
              </a:avLst>
            </a:prstGeom>
            <a:noFill/>
            <a:ln w="19050">
              <a:solidFill>
                <a:schemeClr val="tx1"/>
              </a:solidFill>
              <a:miter lim="800000"/>
              <a:headEnd/>
              <a:tailEnd type="triangle" w="med" len="med"/>
            </a:ln>
          </p:spPr>
        </p:cxnSp>
        <p:cxnSp>
          <p:nvCxnSpPr>
            <p:cNvPr id="81951" name="AutoShape 30"/>
            <p:cNvCxnSpPr>
              <a:cxnSpLocks noChangeShapeType="1"/>
              <a:endCxn id="81936" idx="1"/>
            </p:cNvCxnSpPr>
            <p:nvPr/>
          </p:nvCxnSpPr>
          <p:spPr bwMode="auto">
            <a:xfrm flipV="1">
              <a:off x="4913906" y="2358363"/>
              <a:ext cx="1054271" cy="74637"/>
            </a:xfrm>
            <a:prstGeom prst="bentConnector3">
              <a:avLst>
                <a:gd name="adj1" fmla="val 50000"/>
              </a:avLst>
            </a:prstGeom>
            <a:noFill/>
            <a:ln w="19050">
              <a:solidFill>
                <a:schemeClr val="tx1"/>
              </a:solidFill>
              <a:miter lim="800000"/>
              <a:headEnd/>
              <a:tailEnd type="triangle" w="med" len="med"/>
            </a:ln>
          </p:spPr>
        </p:cxnSp>
        <p:sp>
          <p:nvSpPr>
            <p:cNvPr id="81952" name="AutoShape 31"/>
            <p:cNvSpPr>
              <a:spLocks noChangeArrowheads="1"/>
            </p:cNvSpPr>
            <p:nvPr/>
          </p:nvSpPr>
          <p:spPr bwMode="auto">
            <a:xfrm>
              <a:off x="2128217" y="1922938"/>
              <a:ext cx="373827" cy="1020125"/>
            </a:xfrm>
            <a:prstGeom prst="irregularSeal1">
              <a:avLst/>
            </a:prstGeom>
            <a:solidFill>
              <a:srgbClr val="C0C0C0">
                <a:alpha val="50195"/>
              </a:srgbClr>
            </a:solidFill>
            <a:ln w="19050">
              <a:solidFill>
                <a:srgbClr val="C0C0C0"/>
              </a:solidFill>
              <a:prstDash val="lgDash"/>
              <a:miter lim="800000"/>
              <a:headEnd/>
              <a:tailEnd/>
            </a:ln>
          </p:spPr>
          <p:txBody>
            <a:bodyPr wrap="none"/>
            <a:lstStyle/>
            <a:p>
              <a:pPr>
                <a:spcBef>
                  <a:spcPct val="50000"/>
                </a:spcBef>
              </a:pPr>
              <a:endParaRPr lang="nl-BE" sz="1350"/>
            </a:p>
          </p:txBody>
        </p:sp>
      </p:grpSp>
      <p:sp>
        <p:nvSpPr>
          <p:cNvPr id="27" name="Rectangle 33"/>
          <p:cNvSpPr>
            <a:spLocks noChangeArrowheads="1"/>
          </p:cNvSpPr>
          <p:nvPr/>
        </p:nvSpPr>
        <p:spPr bwMode="auto">
          <a:xfrm>
            <a:off x="1850919" y="1484483"/>
            <a:ext cx="5706071" cy="2635549"/>
          </a:xfrm>
          <a:prstGeom prst="rect">
            <a:avLst/>
          </a:prstGeom>
          <a:solidFill>
            <a:srgbClr val="E06137">
              <a:alpha val="50195"/>
            </a:srgbClr>
          </a:solidFill>
          <a:ln w="19050">
            <a:solidFill>
              <a:srgbClr val="FF0000"/>
            </a:solidFill>
            <a:miter lim="800000"/>
            <a:headEnd/>
            <a:tailEnd/>
          </a:ln>
        </p:spPr>
        <p:txBody>
          <a:bodyPr wrap="none" anchor="ctr"/>
          <a:lstStyle/>
          <a:p>
            <a:pPr>
              <a:spcBef>
                <a:spcPct val="50000"/>
              </a:spcBef>
            </a:pPr>
            <a:endParaRPr lang="nl-BE" sz="1350"/>
          </a:p>
        </p:txBody>
      </p:sp>
    </p:spTree>
    <p:extLst>
      <p:ext uri="{BB962C8B-B14F-4D97-AF65-F5344CB8AC3E}">
        <p14:creationId xmlns:p14="http://schemas.microsoft.com/office/powerpoint/2010/main" val="42532159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err="1"/>
              <a:t>So</a:t>
            </a:r>
            <a:r>
              <a:rPr lang="nl-BE" dirty="0"/>
              <a:t> I want </a:t>
            </a:r>
            <a:r>
              <a:rPr lang="nl-BE" dirty="0" err="1"/>
              <a:t>to</a:t>
            </a:r>
            <a:r>
              <a:rPr lang="nl-BE" dirty="0"/>
              <a:t> </a:t>
            </a:r>
            <a:r>
              <a:rPr lang="nl-BE" dirty="0" err="1"/>
              <a:t>write</a:t>
            </a:r>
            <a:r>
              <a:rPr lang="nl-BE" dirty="0"/>
              <a:t> a unit test…</a:t>
            </a:r>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9" name="AutoShape 7"/>
          <p:cNvSpPr>
            <a:spLocks noChangeArrowheads="1"/>
          </p:cNvSpPr>
          <p:nvPr/>
        </p:nvSpPr>
        <p:spPr bwMode="auto">
          <a:xfrm>
            <a:off x="6313408" y="2535310"/>
            <a:ext cx="860873" cy="587663"/>
          </a:xfrm>
          <a:prstGeom prst="can">
            <a:avLst>
              <a:gd name="adj" fmla="val 25000"/>
            </a:avLst>
          </a:prstGeom>
          <a:solidFill>
            <a:schemeClr val="bg1"/>
          </a:solidFill>
          <a:ln w="19050">
            <a:solidFill>
              <a:schemeClr val="tx1"/>
            </a:solidFill>
            <a:round/>
            <a:headEnd/>
            <a:tailEnd/>
          </a:ln>
        </p:spPr>
        <p:txBody>
          <a:bodyPr wrap="none" anchor="ctr"/>
          <a:lstStyle/>
          <a:p>
            <a:pPr algn="ctr">
              <a:spcBef>
                <a:spcPct val="50000"/>
              </a:spcBef>
            </a:pPr>
            <a:r>
              <a:rPr lang="nl-BE" sz="1050" b="1"/>
              <a:t>RDBMS</a:t>
            </a:r>
            <a:endParaRPr lang="en-GB" sz="1050" b="1"/>
          </a:p>
        </p:txBody>
      </p:sp>
      <p:cxnSp>
        <p:nvCxnSpPr>
          <p:cNvPr id="12" name="Straight Arrow Connector 11"/>
          <p:cNvCxnSpPr>
            <a:stCxn id="4" idx="2"/>
            <a:endCxn id="9" idx="1"/>
          </p:cNvCxnSpPr>
          <p:nvPr/>
        </p:nvCxnSpPr>
        <p:spPr>
          <a:xfrm>
            <a:off x="6743646" y="2119370"/>
            <a:ext cx="199" cy="41594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itle 1"/>
          <p:cNvSpPr txBox="1">
            <a:spLocks/>
          </p:cNvSpPr>
          <p:nvPr/>
        </p:nvSpPr>
        <p:spPr>
          <a:xfrm>
            <a:off x="1650304" y="3702137"/>
            <a:ext cx="6350696" cy="669529"/>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3200" b="1" i="0" kern="1200">
                <a:solidFill>
                  <a:schemeClr val="accent1"/>
                </a:solidFill>
                <a:latin typeface="+mn-lt"/>
                <a:ea typeface="+mj-ea"/>
                <a:cs typeface="Trebuchet MS"/>
              </a:defRPr>
            </a:lvl1pPr>
          </a:lstStyle>
          <a:p>
            <a:r>
              <a:rPr lang="nl-BE" sz="2400" dirty="0"/>
              <a:t>… but </a:t>
            </a:r>
            <a:r>
              <a:rPr lang="nl-BE" sz="2400" dirty="0" err="1"/>
              <a:t>my</a:t>
            </a:r>
            <a:r>
              <a:rPr lang="nl-BE" sz="2400" dirty="0"/>
              <a:t> object has </a:t>
            </a:r>
            <a:r>
              <a:rPr lang="nl-BE" sz="2400" dirty="0" err="1"/>
              <a:t>annoying</a:t>
            </a:r>
            <a:r>
              <a:rPr lang="nl-BE" sz="2400" dirty="0"/>
              <a:t> </a:t>
            </a:r>
            <a:r>
              <a:rPr lang="nl-BE" sz="2400" dirty="0" err="1"/>
              <a:t>dependencies</a:t>
            </a:r>
            <a:r>
              <a:rPr lang="nl-BE" sz="2400" dirty="0"/>
              <a:t>!</a:t>
            </a:r>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756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err="1"/>
              <a:t>During</a:t>
            </a:r>
            <a:r>
              <a:rPr lang="nl-BE" dirty="0"/>
              <a:t> test, </a:t>
            </a:r>
            <a:r>
              <a:rPr lang="nl-BE" dirty="0" err="1"/>
              <a:t>replace</a:t>
            </a:r>
            <a:r>
              <a:rPr lang="nl-BE" dirty="0"/>
              <a:t> </a:t>
            </a:r>
            <a:r>
              <a:rPr lang="nl-BE" dirty="0" err="1"/>
              <a:t>dependency</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5510021" y="2592887"/>
            <a:ext cx="2293694" cy="883085"/>
          </a:xfrm>
          <a:prstGeom prst="rect">
            <a:avLst/>
          </a:prstGeom>
        </p:spPr>
        <p:txBody>
          <a:bodyPr/>
          <a:lstStyle/>
          <a:p>
            <a:pPr>
              <a:defRPr/>
            </a:pPr>
            <a:r>
              <a:rPr lang="en-GB" sz="1350" dirty="0" err="1">
                <a:latin typeface="+mj-lt"/>
                <a:ea typeface="+mj-ea"/>
                <a:cs typeface="+mj-cs"/>
              </a:rPr>
              <a:t>CountryRepositoryMock</a:t>
            </a:r>
            <a:r>
              <a:rPr lang="en-GB" sz="1350" dirty="0">
                <a:latin typeface="+mj-lt"/>
                <a:ea typeface="+mj-ea"/>
                <a:cs typeface="+mj-cs"/>
              </a:rPr>
              <a:t> has same interface as </a:t>
            </a:r>
            <a:r>
              <a:rPr lang="en-GB" sz="1350" dirty="0" err="1">
                <a:latin typeface="+mj-lt"/>
                <a:ea typeface="+mj-ea"/>
                <a:cs typeface="+mj-cs"/>
              </a:rPr>
              <a:t>CountryRepository</a:t>
            </a:r>
            <a:endParaRPr lang="nl-NL" sz="1350" dirty="0">
              <a:latin typeface="+mj-lt"/>
              <a:ea typeface="+mj-ea"/>
              <a:cs typeface="+mj-cs"/>
            </a:endParaRPr>
          </a:p>
        </p:txBody>
      </p:sp>
    </p:spTree>
    <p:extLst>
      <p:ext uri="{BB962C8B-B14F-4D97-AF65-F5344CB8AC3E}">
        <p14:creationId xmlns:p14="http://schemas.microsoft.com/office/powerpoint/2010/main" val="4292432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a:t>Tests sets up </a:t>
            </a:r>
            <a:r>
              <a:rPr lang="nl-BE" dirty="0" err="1"/>
              <a:t>mock</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3543025" y="2846539"/>
            <a:ext cx="2293694" cy="883085"/>
          </a:xfrm>
          <a:prstGeom prst="rect">
            <a:avLst/>
          </a:prstGeom>
        </p:spPr>
        <p:txBody>
          <a:bodyPr/>
          <a:lstStyle/>
          <a:p>
            <a:pPr>
              <a:defRPr/>
            </a:pPr>
            <a:r>
              <a:rPr lang="en-GB" sz="1350" dirty="0">
                <a:latin typeface="+mj-lt"/>
                <a:ea typeface="+mj-ea"/>
                <a:cs typeface="+mj-cs"/>
              </a:rPr>
              <a:t>Return “BE,NL” when your </a:t>
            </a:r>
            <a:r>
              <a:rPr lang="en-GB" sz="1350" i="1" dirty="0" err="1">
                <a:latin typeface="+mj-lt"/>
                <a:ea typeface="+mj-ea"/>
                <a:cs typeface="+mj-cs"/>
              </a:rPr>
              <a:t>getValidCountries</a:t>
            </a:r>
            <a:r>
              <a:rPr lang="en-GB" sz="1350" i="1" dirty="0">
                <a:latin typeface="+mj-lt"/>
                <a:ea typeface="+mj-ea"/>
                <a:cs typeface="+mj-cs"/>
              </a:rPr>
              <a:t>()</a:t>
            </a:r>
            <a:r>
              <a:rPr lang="en-GB" sz="1350" dirty="0">
                <a:latin typeface="+mj-lt"/>
                <a:ea typeface="+mj-ea"/>
                <a:cs typeface="+mj-cs"/>
              </a:rPr>
              <a:t> is called</a:t>
            </a:r>
            <a:endParaRPr lang="nl-NL" sz="1350" dirty="0">
              <a:latin typeface="+mj-lt"/>
              <a:ea typeface="+mj-ea"/>
              <a:cs typeface="+mj-cs"/>
            </a:endParaRPr>
          </a:p>
        </p:txBody>
      </p:sp>
      <p:sp>
        <p:nvSpPr>
          <p:cNvPr id="12" name="Arc 11"/>
          <p:cNvSpPr/>
          <p:nvPr/>
        </p:nvSpPr>
        <p:spPr>
          <a:xfrm flipV="1">
            <a:off x="2439443" y="1604464"/>
            <a:ext cx="4086617"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3511682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nl-BE" dirty="0"/>
              <a:t>Tests </a:t>
            </a:r>
            <a:r>
              <a:rPr lang="nl-BE" dirty="0" err="1"/>
              <a:t>excercises</a:t>
            </a:r>
            <a:r>
              <a:rPr lang="nl-BE" dirty="0"/>
              <a:t> object</a:t>
            </a:r>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2556600" y="2846539"/>
            <a:ext cx="2293694" cy="883085"/>
          </a:xfrm>
          <a:prstGeom prst="rect">
            <a:avLst/>
          </a:prstGeom>
        </p:spPr>
        <p:txBody>
          <a:bodyPr/>
          <a:lstStyle/>
          <a:p>
            <a:pPr>
              <a:defRPr/>
            </a:pPr>
            <a:r>
              <a:rPr lang="en-GB" sz="1350" dirty="0" err="1">
                <a:latin typeface="+mj-lt"/>
                <a:ea typeface="+mj-ea"/>
                <a:cs typeface="+mj-cs"/>
              </a:rPr>
              <a:t>person.moveTo</a:t>
            </a:r>
            <a:r>
              <a:rPr lang="en-GB" sz="1350" dirty="0">
                <a:latin typeface="+mj-lt"/>
                <a:ea typeface="+mj-ea"/>
                <a:cs typeface="+mj-cs"/>
              </a:rPr>
              <a:t>(“NL”)</a:t>
            </a:r>
            <a:endParaRPr lang="nl-NL" sz="1350" dirty="0">
              <a:latin typeface="+mj-lt"/>
              <a:ea typeface="+mj-ea"/>
              <a:cs typeface="+mj-cs"/>
            </a:endParaRPr>
          </a:p>
        </p:txBody>
      </p:sp>
      <p:sp>
        <p:nvSpPr>
          <p:cNvPr id="12" name="Arc 11"/>
          <p:cNvSpPr/>
          <p:nvPr/>
        </p:nvSpPr>
        <p:spPr>
          <a:xfrm flipV="1">
            <a:off x="2439443" y="1604463"/>
            <a:ext cx="2250429"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14345125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a:bodyPr>
          <a:lstStyle/>
          <a:p>
            <a:r>
              <a:rPr lang="nl-BE" dirty="0"/>
              <a:t>Object </a:t>
            </a:r>
            <a:r>
              <a:rPr lang="nl-BE" dirty="0" err="1"/>
              <a:t>will</a:t>
            </a:r>
            <a:r>
              <a:rPr lang="nl-BE" dirty="0"/>
              <a:t> call </a:t>
            </a:r>
            <a:r>
              <a:rPr lang="nl-BE" dirty="0" err="1"/>
              <a:t>mock</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4689871" y="2846539"/>
            <a:ext cx="2293694" cy="883085"/>
          </a:xfrm>
          <a:prstGeom prst="rect">
            <a:avLst/>
          </a:prstGeom>
        </p:spPr>
        <p:txBody>
          <a:bodyPr/>
          <a:lstStyle/>
          <a:p>
            <a:pPr>
              <a:defRPr/>
            </a:pPr>
            <a:r>
              <a:rPr lang="en-GB" sz="1350" i="1" dirty="0" err="1">
                <a:latin typeface="+mj-lt"/>
                <a:ea typeface="+mj-ea"/>
                <a:cs typeface="+mj-cs"/>
              </a:rPr>
              <a:t>getValidCountries</a:t>
            </a:r>
            <a:r>
              <a:rPr lang="en-GB" sz="1350" i="1" dirty="0">
                <a:latin typeface="+mj-lt"/>
                <a:ea typeface="+mj-ea"/>
                <a:cs typeface="+mj-cs"/>
              </a:rPr>
              <a:t>() </a:t>
            </a:r>
            <a:r>
              <a:rPr lang="en-GB" sz="1350" dirty="0">
                <a:latin typeface="+mj-lt"/>
                <a:ea typeface="+mj-ea"/>
                <a:cs typeface="+mj-cs"/>
              </a:rPr>
              <a:t>(returns “BE,NL”)</a:t>
            </a:r>
            <a:endParaRPr lang="nl-NL" sz="1350" dirty="0">
              <a:latin typeface="+mj-lt"/>
              <a:ea typeface="+mj-ea"/>
              <a:cs typeface="+mj-cs"/>
            </a:endParaRPr>
          </a:p>
        </p:txBody>
      </p:sp>
      <p:sp>
        <p:nvSpPr>
          <p:cNvPr id="12" name="Arc 11"/>
          <p:cNvSpPr/>
          <p:nvPr/>
        </p:nvSpPr>
        <p:spPr>
          <a:xfrm flipV="1">
            <a:off x="4574569" y="1650235"/>
            <a:ext cx="2250429" cy="1015408"/>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634607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normAutofit/>
          </a:bodyPr>
          <a:lstStyle/>
          <a:p>
            <a:r>
              <a:rPr lang="nl-BE" dirty="0" err="1"/>
              <a:t>Can</a:t>
            </a:r>
            <a:r>
              <a:rPr lang="nl-BE" dirty="0"/>
              <a:t> </a:t>
            </a:r>
            <a:r>
              <a:rPr lang="nl-BE" dirty="0" err="1"/>
              <a:t>simulate</a:t>
            </a:r>
            <a:r>
              <a:rPr lang="nl-BE" dirty="0"/>
              <a:t> </a:t>
            </a:r>
            <a:r>
              <a:rPr lang="nl-BE" dirty="0" err="1"/>
              <a:t>failures</a:t>
            </a:r>
            <a:endParaRPr lang="nl-BE" dirty="0"/>
          </a:p>
        </p:txBody>
      </p:sp>
      <p:sp>
        <p:nvSpPr>
          <p:cNvPr id="3" name="Rectangle 2"/>
          <p:cNvSpPr/>
          <p:nvPr/>
        </p:nvSpPr>
        <p:spPr>
          <a:xfrm>
            <a:off x="3792507" y="1465268"/>
            <a:ext cx="1794730" cy="675084"/>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a:t>Person</a:t>
            </a:r>
          </a:p>
        </p:txBody>
      </p:sp>
      <p:sp>
        <p:nvSpPr>
          <p:cNvPr id="4" name="Rectangle 3"/>
          <p:cNvSpPr/>
          <p:nvPr/>
        </p:nvSpPr>
        <p:spPr>
          <a:xfrm>
            <a:off x="5846281" y="1498460"/>
            <a:ext cx="1957434"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CountryRepositoryMock</a:t>
            </a:r>
            <a:endParaRPr lang="nl-BE" sz="1350" dirty="0"/>
          </a:p>
        </p:txBody>
      </p:sp>
      <p:cxnSp>
        <p:nvCxnSpPr>
          <p:cNvPr id="6" name="Straight Arrow Connector 5"/>
          <p:cNvCxnSpPr>
            <a:stCxn id="3" idx="3"/>
            <a:endCxn id="4" idx="1"/>
          </p:cNvCxnSpPr>
          <p:nvPr/>
        </p:nvCxnSpPr>
        <p:spPr>
          <a:xfrm>
            <a:off x="5587237" y="1802810"/>
            <a:ext cx="259044"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92507" y="1465268"/>
            <a:ext cx="1794731" cy="675084"/>
          </a:xfrm>
          <a:prstGeom prst="rect">
            <a:avLst/>
          </a:prstGeom>
          <a:solidFill>
            <a:srgbClr val="92D05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sz="1350"/>
          </a:p>
        </p:txBody>
      </p:sp>
      <p:sp>
        <p:nvSpPr>
          <p:cNvPr id="19" name="Rectangle 18"/>
          <p:cNvSpPr/>
          <p:nvPr/>
        </p:nvSpPr>
        <p:spPr>
          <a:xfrm>
            <a:off x="1325635" y="1491258"/>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PersonTest</a:t>
            </a:r>
            <a:endParaRPr lang="nl-BE" sz="1350" dirty="0"/>
          </a:p>
        </p:txBody>
      </p:sp>
      <p:cxnSp>
        <p:nvCxnSpPr>
          <p:cNvPr id="21" name="Straight Arrow Connector 20"/>
          <p:cNvCxnSpPr>
            <a:endCxn id="3" idx="1"/>
          </p:cNvCxnSpPr>
          <p:nvPr/>
        </p:nvCxnSpPr>
        <p:spPr>
          <a:xfrm flipV="1">
            <a:off x="3120366" y="1802810"/>
            <a:ext cx="672142" cy="610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3543025" y="2752594"/>
            <a:ext cx="2293694" cy="883085"/>
          </a:xfrm>
          <a:prstGeom prst="rect">
            <a:avLst/>
          </a:prstGeom>
        </p:spPr>
        <p:txBody>
          <a:bodyPr/>
          <a:lstStyle/>
          <a:p>
            <a:pPr>
              <a:defRPr/>
            </a:pPr>
            <a:r>
              <a:rPr lang="en-GB" sz="1350" dirty="0">
                <a:latin typeface="+mj-lt"/>
                <a:ea typeface="+mj-ea"/>
                <a:cs typeface="+mj-cs"/>
              </a:rPr>
              <a:t>When </a:t>
            </a:r>
            <a:r>
              <a:rPr lang="en-GB" sz="1350" i="1" dirty="0" err="1">
                <a:latin typeface="+mj-lt"/>
                <a:ea typeface="+mj-ea"/>
                <a:cs typeface="+mj-cs"/>
              </a:rPr>
              <a:t>getValidCountries</a:t>
            </a:r>
            <a:r>
              <a:rPr lang="en-GB" sz="1350" i="1" dirty="0">
                <a:latin typeface="+mj-lt"/>
                <a:ea typeface="+mj-ea"/>
                <a:cs typeface="+mj-cs"/>
              </a:rPr>
              <a:t>() </a:t>
            </a:r>
            <a:r>
              <a:rPr lang="en-GB" sz="1350" dirty="0">
                <a:latin typeface="+mj-lt"/>
                <a:ea typeface="+mj-ea"/>
                <a:cs typeface="+mj-cs"/>
              </a:rPr>
              <a:t>is called, throw an </a:t>
            </a:r>
            <a:r>
              <a:rPr lang="en-GB" sz="1350" dirty="0" err="1">
                <a:latin typeface="+mj-lt"/>
                <a:ea typeface="+mj-ea"/>
                <a:cs typeface="+mj-cs"/>
              </a:rPr>
              <a:t>DatabaseDownException</a:t>
            </a:r>
            <a:endParaRPr lang="nl-NL" sz="1350" dirty="0">
              <a:latin typeface="+mj-lt"/>
              <a:ea typeface="+mj-ea"/>
              <a:cs typeface="+mj-cs"/>
            </a:endParaRPr>
          </a:p>
        </p:txBody>
      </p:sp>
      <p:sp>
        <p:nvSpPr>
          <p:cNvPr id="12" name="Arc 11"/>
          <p:cNvSpPr/>
          <p:nvPr/>
        </p:nvSpPr>
        <p:spPr>
          <a:xfrm flipV="1">
            <a:off x="2411261" y="1650235"/>
            <a:ext cx="4413737" cy="886286"/>
          </a:xfrm>
          <a:prstGeom prst="arc">
            <a:avLst>
              <a:gd name="adj1" fmla="val 10887194"/>
              <a:gd name="adj2" fmla="val 0"/>
            </a:avLst>
          </a:pr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nl-BE" sz="1350"/>
          </a:p>
        </p:txBody>
      </p:sp>
    </p:spTree>
    <p:extLst>
      <p:ext uri="{BB962C8B-B14F-4D97-AF65-F5344CB8AC3E}">
        <p14:creationId xmlns:p14="http://schemas.microsoft.com/office/powerpoint/2010/main" val="656040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nl-BE"/>
              <a:t>RhinoMock</a:t>
            </a:r>
            <a:endParaRPr lang="nl-NL" dirty="0"/>
          </a:p>
        </p:txBody>
      </p:sp>
      <p:sp>
        <p:nvSpPr>
          <p:cNvPr id="3" name="Rectangle 2"/>
          <p:cNvSpPr/>
          <p:nvPr/>
        </p:nvSpPr>
        <p:spPr>
          <a:xfrm>
            <a:off x="1371400" y="1383506"/>
            <a:ext cx="5304743" cy="3046988"/>
          </a:xfrm>
          <a:prstGeom prst="rect">
            <a:avLst/>
          </a:prstGeom>
        </p:spPr>
        <p:txBody>
          <a:bodyPr wrap="square">
            <a:spAutoFit/>
          </a:bodyPr>
          <a:lstStyle/>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interface</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Subscriber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get</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set</a:t>
            </a:r>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Publish</a:t>
            </a:r>
            <a:r>
              <a:rPr lang="nl-BE" sz="1200" dirty="0">
                <a:solidFill>
                  <a:srgbClr val="000000"/>
                </a:solidFill>
                <a:latin typeface="Consolas" panose="020B0609020204030204" pitchFamily="49" charset="0"/>
              </a:rPr>
              <a:t>(</a:t>
            </a:r>
            <a:r>
              <a:rPr lang="nl-BE" sz="1200" dirty="0">
                <a:solidFill>
                  <a:srgbClr val="0000FF"/>
                </a:solidFill>
                <a:latin typeface="Consolas" panose="020B0609020204030204" pitchFamily="49" charset="0"/>
              </a:rPr>
              <a:t>string</a:t>
            </a:r>
            <a:r>
              <a:rPr lang="nl-BE" sz="1200" dirty="0">
                <a:solidFill>
                  <a:srgbClr val="000000"/>
                </a:solidFill>
                <a:latin typeface="Consolas" panose="020B0609020204030204" pitchFamily="49" charset="0"/>
              </a:rPr>
              <a:t> </a:t>
            </a:r>
            <a:r>
              <a:rPr lang="nl-BE" sz="1200" dirty="0" err="1">
                <a:solidFill>
                  <a:srgbClr val="00000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Subscriber</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err="1">
                <a:solidFill>
                  <a:srgbClr val="001080"/>
                </a:solidFill>
                <a:latin typeface="Consolas" panose="020B0609020204030204" pitchFamily="49" charset="0"/>
              </a:rPr>
              <a:t>message</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p>
          <a:p>
            <a:endParaRPr lang="nl-BE" sz="1200" dirty="0">
              <a:solidFill>
                <a:srgbClr val="000000"/>
              </a:solidFill>
              <a:latin typeface="Consola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473" y="492458"/>
            <a:ext cx="1714739" cy="1057423"/>
          </a:xfrm>
          <a:prstGeom prst="rect">
            <a:avLst/>
          </a:prstGeom>
        </p:spPr>
      </p:pic>
    </p:spTree>
    <p:extLst>
      <p:ext uri="{BB962C8B-B14F-4D97-AF65-F5344CB8AC3E}">
        <p14:creationId xmlns:p14="http://schemas.microsoft.com/office/powerpoint/2010/main" val="1067569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of a story</a:t>
            </a:r>
          </a:p>
        </p:txBody>
      </p:sp>
      <p:grpSp>
        <p:nvGrpSpPr>
          <p:cNvPr id="22" name="Group 21"/>
          <p:cNvGrpSpPr/>
          <p:nvPr/>
        </p:nvGrpSpPr>
        <p:grpSpPr>
          <a:xfrm>
            <a:off x="591981" y="1635714"/>
            <a:ext cx="2000250" cy="1874691"/>
            <a:chOff x="1057275" y="1635714"/>
            <a:chExt cx="2000250" cy="1874691"/>
          </a:xfrm>
        </p:grpSpPr>
        <p:pic>
          <p:nvPicPr>
            <p:cNvPr id="3" name="Picture 2"/>
            <p:cNvPicPr>
              <a:picLocks noChangeAspect="1"/>
            </p:cNvPicPr>
            <p:nvPr/>
          </p:nvPicPr>
          <p:blipFill>
            <a:blip r:embed="rId3"/>
            <a:stretch>
              <a:fillRect/>
            </a:stretch>
          </p:blipFill>
          <p:spPr>
            <a:xfrm>
              <a:off x="1057275" y="1635714"/>
              <a:ext cx="2000250" cy="1058466"/>
            </a:xfrm>
            <a:prstGeom prst="rect">
              <a:avLst/>
            </a:prstGeom>
          </p:spPr>
        </p:pic>
        <p:sp>
          <p:nvSpPr>
            <p:cNvPr id="9" name="Rectangle 2"/>
            <p:cNvSpPr txBox="1">
              <a:spLocks noChangeArrowheads="1"/>
            </p:cNvSpPr>
            <p:nvPr/>
          </p:nvSpPr>
          <p:spPr>
            <a:xfrm>
              <a:off x="1057275" y="2970405"/>
              <a:ext cx="2000250" cy="540000"/>
            </a:xfrm>
            <a:prstGeom prst="rect">
              <a:avLst/>
            </a:prstGeom>
          </p:spPr>
          <p:txBody>
            <a:bodyPr/>
            <a:lstStyle/>
            <a:p>
              <a:pPr algn="ctr">
                <a:defRPr/>
              </a:pPr>
              <a:r>
                <a:rPr lang="en-GB" sz="1350" dirty="0">
                  <a:latin typeface="+mj-lt"/>
                  <a:ea typeface="+mj-ea"/>
                  <a:cs typeface="+mj-cs"/>
                </a:rPr>
                <a:t>Pick a story</a:t>
              </a:r>
              <a:endParaRPr lang="nl-NL" sz="1350" dirty="0">
                <a:latin typeface="+mj-lt"/>
                <a:ea typeface="+mj-ea"/>
                <a:cs typeface="+mj-cs"/>
              </a:endParaRPr>
            </a:p>
          </p:txBody>
        </p:sp>
      </p:grpSp>
      <p:grpSp>
        <p:nvGrpSpPr>
          <p:cNvPr id="21" name="Group 20"/>
          <p:cNvGrpSpPr/>
          <p:nvPr/>
        </p:nvGrpSpPr>
        <p:grpSpPr>
          <a:xfrm>
            <a:off x="2813250" y="1633095"/>
            <a:ext cx="1257300" cy="1877310"/>
            <a:chOff x="3171825" y="1633095"/>
            <a:chExt cx="1257300" cy="1877310"/>
          </a:xfrm>
        </p:grpSpPr>
        <p:pic>
          <p:nvPicPr>
            <p:cNvPr id="4" name="Picture 3"/>
            <p:cNvPicPr>
              <a:picLocks noChangeAspect="1"/>
            </p:cNvPicPr>
            <p:nvPr/>
          </p:nvPicPr>
          <p:blipFill>
            <a:blip r:embed="rId4"/>
            <a:stretch>
              <a:fillRect/>
            </a:stretch>
          </p:blipFill>
          <p:spPr>
            <a:xfrm>
              <a:off x="3171825" y="1633095"/>
              <a:ext cx="1257300" cy="1089660"/>
            </a:xfrm>
            <a:prstGeom prst="rect">
              <a:avLst/>
            </a:prstGeom>
          </p:spPr>
        </p:pic>
        <p:sp>
          <p:nvSpPr>
            <p:cNvPr id="10" name="Rectangle 2"/>
            <p:cNvSpPr txBox="1">
              <a:spLocks noChangeArrowheads="1"/>
            </p:cNvSpPr>
            <p:nvPr/>
          </p:nvSpPr>
          <p:spPr>
            <a:xfrm>
              <a:off x="3171825" y="2970405"/>
              <a:ext cx="1257300" cy="540000"/>
            </a:xfrm>
            <a:prstGeom prst="rect">
              <a:avLst/>
            </a:prstGeom>
          </p:spPr>
          <p:txBody>
            <a:bodyPr/>
            <a:lstStyle/>
            <a:p>
              <a:pPr algn="ctr">
                <a:defRPr/>
              </a:pPr>
              <a:r>
                <a:rPr lang="en-GB" sz="1350" dirty="0">
                  <a:latin typeface="+mj-lt"/>
                  <a:ea typeface="+mj-ea"/>
                  <a:cs typeface="+mj-cs"/>
                </a:rPr>
                <a:t>Design</a:t>
              </a:r>
              <a:endParaRPr lang="nl-NL" sz="1350" dirty="0">
                <a:latin typeface="+mj-lt"/>
                <a:ea typeface="+mj-ea"/>
                <a:cs typeface="+mj-cs"/>
              </a:endParaRPr>
            </a:p>
          </p:txBody>
        </p:sp>
      </p:grpSp>
      <p:grpSp>
        <p:nvGrpSpPr>
          <p:cNvPr id="20" name="Group 19"/>
          <p:cNvGrpSpPr/>
          <p:nvPr/>
        </p:nvGrpSpPr>
        <p:grpSpPr>
          <a:xfrm>
            <a:off x="4291569" y="1967220"/>
            <a:ext cx="1657350" cy="1543185"/>
            <a:chOff x="4469265" y="1967220"/>
            <a:chExt cx="1657350" cy="1543185"/>
          </a:xfrm>
        </p:grpSpPr>
        <p:pic>
          <p:nvPicPr>
            <p:cNvPr id="5" name="Picture 4"/>
            <p:cNvPicPr>
              <a:picLocks noChangeAspect="1"/>
            </p:cNvPicPr>
            <p:nvPr/>
          </p:nvPicPr>
          <p:blipFill>
            <a:blip r:embed="rId5"/>
            <a:stretch>
              <a:fillRect/>
            </a:stretch>
          </p:blipFill>
          <p:spPr>
            <a:xfrm>
              <a:off x="4469265" y="1967220"/>
              <a:ext cx="1657350" cy="755825"/>
            </a:xfrm>
            <a:prstGeom prst="rect">
              <a:avLst/>
            </a:prstGeom>
          </p:spPr>
        </p:pic>
        <p:sp>
          <p:nvSpPr>
            <p:cNvPr id="11" name="Rectangle 2"/>
            <p:cNvSpPr txBox="1">
              <a:spLocks noChangeArrowheads="1"/>
            </p:cNvSpPr>
            <p:nvPr/>
          </p:nvSpPr>
          <p:spPr>
            <a:xfrm>
              <a:off x="4543425" y="2970405"/>
              <a:ext cx="1485900" cy="540000"/>
            </a:xfrm>
            <a:prstGeom prst="rect">
              <a:avLst/>
            </a:prstGeom>
          </p:spPr>
          <p:txBody>
            <a:bodyPr/>
            <a:lstStyle/>
            <a:p>
              <a:pPr algn="ctr">
                <a:defRPr/>
              </a:pPr>
              <a:r>
                <a:rPr lang="en-GB" sz="1350" dirty="0">
                  <a:latin typeface="+mj-lt"/>
                  <a:ea typeface="+mj-ea"/>
                  <a:cs typeface="+mj-cs"/>
                </a:rPr>
                <a:t>Develop</a:t>
              </a:r>
              <a:endParaRPr lang="nl-NL" sz="1350" dirty="0">
                <a:latin typeface="+mj-lt"/>
                <a:ea typeface="+mj-ea"/>
                <a:cs typeface="+mj-cs"/>
              </a:endParaRPr>
            </a:p>
          </p:txBody>
        </p:sp>
      </p:grpSp>
      <p:grpSp>
        <p:nvGrpSpPr>
          <p:cNvPr id="19" name="Group 18"/>
          <p:cNvGrpSpPr/>
          <p:nvPr/>
        </p:nvGrpSpPr>
        <p:grpSpPr>
          <a:xfrm>
            <a:off x="6169938" y="1960039"/>
            <a:ext cx="914400" cy="1550366"/>
            <a:chOff x="6143625" y="1960039"/>
            <a:chExt cx="914400" cy="1550366"/>
          </a:xfrm>
        </p:grpSpPr>
        <p:pic>
          <p:nvPicPr>
            <p:cNvPr id="6" name="Picture 5"/>
            <p:cNvPicPr>
              <a:picLocks noChangeAspect="1"/>
            </p:cNvPicPr>
            <p:nvPr/>
          </p:nvPicPr>
          <p:blipFill>
            <a:blip r:embed="rId6"/>
            <a:stretch>
              <a:fillRect/>
            </a:stretch>
          </p:blipFill>
          <p:spPr>
            <a:xfrm>
              <a:off x="6288649" y="1960039"/>
              <a:ext cx="666750" cy="771525"/>
            </a:xfrm>
            <a:prstGeom prst="rect">
              <a:avLst/>
            </a:prstGeom>
          </p:spPr>
        </p:pic>
        <p:sp>
          <p:nvSpPr>
            <p:cNvPr id="12" name="Rectangle 2"/>
            <p:cNvSpPr txBox="1">
              <a:spLocks noChangeArrowheads="1"/>
            </p:cNvSpPr>
            <p:nvPr/>
          </p:nvSpPr>
          <p:spPr>
            <a:xfrm>
              <a:off x="6143625" y="2970405"/>
              <a:ext cx="914400" cy="540000"/>
            </a:xfrm>
            <a:prstGeom prst="rect">
              <a:avLst/>
            </a:prstGeom>
          </p:spPr>
          <p:txBody>
            <a:bodyPr/>
            <a:lstStyle/>
            <a:p>
              <a:pPr algn="ctr">
                <a:defRPr/>
              </a:pPr>
              <a:r>
                <a:rPr lang="en-GB" sz="1350" dirty="0">
                  <a:latin typeface="+mj-lt"/>
                  <a:ea typeface="+mj-ea"/>
                  <a:cs typeface="+mj-cs"/>
                </a:rPr>
                <a:t>Proxy test</a:t>
              </a:r>
              <a:endParaRPr lang="nl-NL" sz="1350" dirty="0">
                <a:latin typeface="+mj-lt"/>
                <a:ea typeface="+mj-ea"/>
                <a:cs typeface="+mj-cs"/>
              </a:endParaRPr>
            </a:p>
          </p:txBody>
        </p:sp>
      </p:grpSp>
      <p:grpSp>
        <p:nvGrpSpPr>
          <p:cNvPr id="18" name="Group 17"/>
          <p:cNvGrpSpPr/>
          <p:nvPr/>
        </p:nvGrpSpPr>
        <p:grpSpPr>
          <a:xfrm>
            <a:off x="7305357" y="2012572"/>
            <a:ext cx="1314450" cy="1502025"/>
            <a:chOff x="6772275" y="2008380"/>
            <a:chExt cx="1314450" cy="1502025"/>
          </a:xfrm>
        </p:grpSpPr>
        <p:pic>
          <p:nvPicPr>
            <p:cNvPr id="7" name="Picture 6"/>
            <p:cNvPicPr>
              <a:picLocks noChangeAspect="1"/>
            </p:cNvPicPr>
            <p:nvPr/>
          </p:nvPicPr>
          <p:blipFill>
            <a:blip r:embed="rId7"/>
            <a:stretch>
              <a:fillRect/>
            </a:stretch>
          </p:blipFill>
          <p:spPr>
            <a:xfrm>
              <a:off x="7145899" y="2008380"/>
              <a:ext cx="561975" cy="561975"/>
            </a:xfrm>
            <a:prstGeom prst="rect">
              <a:avLst/>
            </a:prstGeom>
          </p:spPr>
        </p:pic>
        <p:sp>
          <p:nvSpPr>
            <p:cNvPr id="13" name="Rectangle 2"/>
            <p:cNvSpPr txBox="1">
              <a:spLocks noChangeArrowheads="1"/>
            </p:cNvSpPr>
            <p:nvPr/>
          </p:nvSpPr>
          <p:spPr>
            <a:xfrm>
              <a:off x="6772275" y="2970405"/>
              <a:ext cx="1314450" cy="540000"/>
            </a:xfrm>
            <a:prstGeom prst="rect">
              <a:avLst/>
            </a:prstGeom>
          </p:spPr>
          <p:txBody>
            <a:bodyPr/>
            <a:lstStyle/>
            <a:p>
              <a:pPr algn="ctr">
                <a:defRPr/>
              </a:pPr>
              <a:r>
                <a:rPr lang="en-GB" sz="1350" dirty="0">
                  <a:latin typeface="+mj-lt"/>
                  <a:ea typeface="+mj-ea"/>
                  <a:cs typeface="+mj-cs"/>
                </a:rPr>
                <a:t>Done</a:t>
              </a:r>
              <a:endParaRPr lang="nl-NL" sz="1350" dirty="0">
                <a:latin typeface="+mj-lt"/>
                <a:ea typeface="+mj-ea"/>
                <a:cs typeface="+mj-cs"/>
              </a:endParaRPr>
            </a:p>
          </p:txBody>
        </p:sp>
      </p:grpSp>
    </p:spTree>
    <p:extLst>
      <p:ext uri="{BB962C8B-B14F-4D97-AF65-F5344CB8AC3E}">
        <p14:creationId xmlns:p14="http://schemas.microsoft.com/office/powerpoint/2010/main" val="9977233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ChangeArrowheads="1"/>
          </p:cNvSpPr>
          <p:nvPr/>
        </p:nvSpPr>
        <p:spPr bwMode="auto">
          <a:xfrm>
            <a:off x="2578345" y="1383506"/>
            <a:ext cx="5084152" cy="3348038"/>
          </a:xfrm>
          <a:prstGeom prst="rect">
            <a:avLst/>
          </a:prstGeom>
          <a:noFill/>
          <a:ln w="9525">
            <a:noFill/>
            <a:miter lim="800000"/>
            <a:headEnd/>
            <a:tailEnd/>
          </a:ln>
        </p:spPr>
        <p:txBody>
          <a:bodyPr wrap="none" anchor="ctr"/>
          <a:lstStyle/>
          <a:p>
            <a:pPr>
              <a:spcBef>
                <a:spcPct val="50000"/>
              </a:spcBef>
              <a:spcAft>
                <a:spcPct val="50000"/>
              </a:spcAft>
              <a:buClr>
                <a:srgbClr val="006600"/>
              </a:buClr>
              <a:buSzPct val="130000"/>
              <a:buFont typeface="Wingdings" pitchFamily="2" charset="2"/>
              <a:buNone/>
            </a:pPr>
            <a:endParaRPr lang="nl-NL" sz="2400">
              <a:latin typeface="Tahoma" pitchFamily="34" charset="0"/>
            </a:endParaRPr>
          </a:p>
        </p:txBody>
      </p:sp>
      <p:sp>
        <p:nvSpPr>
          <p:cNvPr id="3" name="Rectangle 2"/>
          <p:cNvSpPr/>
          <p:nvPr/>
        </p:nvSpPr>
        <p:spPr>
          <a:xfrm>
            <a:off x="1403648" y="249853"/>
            <a:ext cx="7992887" cy="4893647"/>
          </a:xfrm>
          <a:prstGeom prst="rect">
            <a:avLst/>
          </a:prstGeom>
        </p:spPr>
        <p:txBody>
          <a:bodyPr wrap="square">
            <a:spAutoFit/>
          </a:bodyPr>
          <a:lstStyle/>
          <a:p>
            <a:r>
              <a:rPr lang="nl-BE" sz="1200" dirty="0">
                <a:solidFill>
                  <a:srgbClr val="000000"/>
                </a:solidFill>
                <a:latin typeface="Consolas" panose="020B0609020204030204" pitchFamily="49" charset="0"/>
              </a:rPr>
              <a:t>[</a:t>
            </a:r>
            <a:r>
              <a:rPr lang="nl-BE" sz="1200" dirty="0" err="1">
                <a:solidFill>
                  <a:srgbClr val="267F99"/>
                </a:solidFill>
                <a:latin typeface="Consolas" panose="020B0609020204030204" pitchFamily="49" charset="0"/>
              </a:rPr>
              <a:t>TestFixture</a:t>
            </a:r>
            <a:r>
              <a:rPr lang="nl-BE" sz="1200" dirty="0">
                <a:solidFill>
                  <a:srgbClr val="000000"/>
                </a:solidFill>
                <a:latin typeface="Consolas" panose="020B0609020204030204" pitchFamily="49" charset="0"/>
              </a:rPr>
              <a:t>]</a:t>
            </a:r>
          </a:p>
          <a:p>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class</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PublisherShould</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private</a:t>
            </a: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 _</a:t>
            </a:r>
            <a:r>
              <a:rPr lang="nl-BE" sz="1200" dirty="0" err="1">
                <a:solidFill>
                  <a:srgbClr val="000000"/>
                </a:solidFill>
                <a:latin typeface="Consolas" panose="020B0609020204030204" pitchFamily="49" charset="0"/>
              </a:rPr>
              <a:t>subscriberMock</a:t>
            </a:r>
            <a:r>
              <a:rPr lang="nl-BE" sz="1200" dirty="0">
                <a:solidFill>
                  <a:srgbClr val="000000"/>
                </a:solidFill>
                <a:latin typeface="Consolas" panose="020B0609020204030204" pitchFamily="49" charset="0"/>
              </a:rPr>
              <a:t>;</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err="1">
                <a:solidFill>
                  <a:srgbClr val="267F99"/>
                </a:solidFill>
                <a:latin typeface="Consolas" panose="020B0609020204030204" pitchFamily="49" charset="0"/>
              </a:rPr>
              <a:t>SetUp</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SetupPublisher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r>
              <a:rPr lang="nl-BE" sz="1200" dirty="0">
                <a:solidFill>
                  <a:srgbClr val="000000"/>
                </a:solidFill>
                <a:latin typeface="Consolas" panose="020B0609020204030204" pitchFamily="49" charset="0"/>
              </a:rPr>
              <a:t> = </a:t>
            </a:r>
            <a:r>
              <a:rPr lang="nl-BE" sz="1200" dirty="0" err="1">
                <a:solidFill>
                  <a:srgbClr val="001080"/>
                </a:solidFill>
                <a:latin typeface="Consolas" panose="020B0609020204030204" pitchFamily="49" charset="0"/>
              </a:rPr>
              <a:t>MockRepository</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GenerateMock</a:t>
            </a:r>
            <a:r>
              <a:rPr lang="nl-BE" sz="1200" dirty="0">
                <a:solidFill>
                  <a:srgbClr val="000000"/>
                </a:solidFill>
                <a:latin typeface="Consolas" panose="020B0609020204030204" pitchFamily="49" charset="0"/>
              </a:rPr>
              <a:t>&lt;</a:t>
            </a:r>
            <a:r>
              <a:rPr lang="nl-BE" sz="1200" dirty="0" err="1">
                <a:solidFill>
                  <a:srgbClr val="267F99"/>
                </a:solidFill>
                <a:latin typeface="Consolas" panose="020B0609020204030204" pitchFamily="49" charset="0"/>
              </a:rPr>
              <a:t>ISubscriber</a:t>
            </a:r>
            <a:r>
              <a:rPr lang="nl-BE" sz="1200" dirty="0">
                <a:solidFill>
                  <a:srgbClr val="000000"/>
                </a:solidFill>
                <a:latin typeface="Consolas" panose="020B0609020204030204" pitchFamily="49" charset="0"/>
              </a:rPr>
              <a:t>&gt;();</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publisher</a:t>
            </a:r>
            <a:r>
              <a:rPr lang="nl-BE" sz="1200" dirty="0">
                <a:solidFill>
                  <a:srgbClr val="000000"/>
                </a:solidFill>
                <a:latin typeface="Consolas" panose="020B0609020204030204" pitchFamily="49" charset="0"/>
              </a:rPr>
              <a:t> = </a:t>
            </a:r>
            <a:r>
              <a:rPr lang="nl-BE" sz="1200" dirty="0">
                <a:solidFill>
                  <a:srgbClr val="0000FF"/>
                </a:solidFill>
                <a:latin typeface="Consolas" panose="020B0609020204030204" pitchFamily="49" charset="0"/>
              </a:rPr>
              <a:t>new</a:t>
            </a: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Publisher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err="1">
                <a:solidFill>
                  <a:srgbClr val="001080"/>
                </a:solidFill>
                <a:latin typeface="Consolas" panose="020B0609020204030204" pitchFamily="49" charset="0"/>
              </a:rPr>
              <a:t>Subscriber</a:t>
            </a:r>
            <a:r>
              <a:rPr lang="nl-BE" sz="1200" dirty="0">
                <a:solidFill>
                  <a:srgbClr val="000000"/>
                </a:solidFill>
                <a:latin typeface="Consolas" panose="020B0609020204030204" pitchFamily="49" charset="0"/>
              </a:rPr>
              <a:t> =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endParaRPr lang="nl-BE" sz="1200" dirty="0">
              <a:solidFill>
                <a:srgbClr val="000000"/>
              </a:solidFill>
              <a:latin typeface="Consolas" panose="020B0609020204030204" pitchFamily="49" charset="0"/>
            </a:endParaRP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br>
              <a:rPr lang="nl-BE" sz="1200" dirty="0">
                <a:solidFill>
                  <a:srgbClr val="000000"/>
                </a:solidFill>
                <a:latin typeface="Consolas" panose="020B0609020204030204" pitchFamily="49" charset="0"/>
              </a:rPr>
            </a:br>
            <a:r>
              <a:rPr lang="nl-BE" sz="1200" dirty="0">
                <a:solidFill>
                  <a:srgbClr val="000000"/>
                </a:solidFill>
                <a:latin typeface="Consolas" panose="020B0609020204030204" pitchFamily="49" charset="0"/>
              </a:rPr>
              <a:t>    [</a:t>
            </a:r>
            <a:r>
              <a:rPr lang="nl-BE" sz="1200" dirty="0">
                <a:solidFill>
                  <a:srgbClr val="267F99"/>
                </a:solidFill>
                <a:latin typeface="Consolas" panose="020B0609020204030204" pitchFamily="49" charset="0"/>
              </a:rPr>
              <a:t>Test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00FF"/>
                </a:solidFill>
                <a:latin typeface="Consolas" panose="020B0609020204030204" pitchFamily="49" charset="0"/>
              </a:rPr>
              <a:t>public</a:t>
            </a:r>
            <a:r>
              <a:rPr lang="nl-BE" sz="1200" dirty="0">
                <a:solidFill>
                  <a:srgbClr val="000000"/>
                </a:solidFill>
                <a:latin typeface="Consolas" panose="020B0609020204030204" pitchFamily="49" charset="0"/>
              </a:rPr>
              <a:t> </a:t>
            </a:r>
            <a:r>
              <a:rPr lang="nl-BE" sz="1200" dirty="0" err="1">
                <a:solidFill>
                  <a:srgbClr val="0000FF"/>
                </a:solidFill>
                <a:latin typeface="Consolas" panose="020B0609020204030204" pitchFamily="49" charset="0"/>
              </a:rPr>
              <a:t>void</a:t>
            </a:r>
            <a:r>
              <a:rPr lang="nl-BE" sz="1200" dirty="0">
                <a:solidFill>
                  <a:srgbClr val="000000"/>
                </a:solidFill>
                <a:latin typeface="Consolas" panose="020B0609020204030204" pitchFamily="49" charset="0"/>
              </a:rPr>
              <a:t> </a:t>
            </a:r>
            <a:r>
              <a:rPr lang="nl-BE" sz="1200" dirty="0" err="1">
                <a:solidFill>
                  <a:srgbClr val="795E26"/>
                </a:solidFill>
                <a:latin typeface="Consolas" panose="020B0609020204030204" pitchFamily="49" charset="0"/>
              </a:rPr>
              <a:t>SendMessageToReceiver</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publisher</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Publish</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Hello</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r>
              <a:rPr lang="nl-BE" sz="1200" dirty="0">
                <a:solidFill>
                  <a:srgbClr val="001080"/>
                </a:solidFill>
                <a:latin typeface="Consolas" panose="020B0609020204030204" pitchFamily="49" charset="0"/>
              </a:rPr>
              <a:t>_</a:t>
            </a:r>
            <a:r>
              <a:rPr lang="nl-BE" sz="1200" dirty="0" err="1">
                <a:solidFill>
                  <a:srgbClr val="001080"/>
                </a:solidFill>
                <a:latin typeface="Consolas" panose="020B0609020204030204" pitchFamily="49" charset="0"/>
              </a:rPr>
              <a:t>subscriberMock</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AssertWasCalled</a:t>
            </a:r>
            <a:r>
              <a:rPr lang="nl-BE" sz="1200" dirty="0">
                <a:solidFill>
                  <a:srgbClr val="000000"/>
                </a:solidFill>
                <a:latin typeface="Consolas" panose="020B0609020204030204" pitchFamily="49" charset="0"/>
              </a:rPr>
              <a:t>(s =&gt; </a:t>
            </a:r>
            <a:r>
              <a:rPr lang="nl-BE" sz="1200" dirty="0" err="1">
                <a:solidFill>
                  <a:srgbClr val="001080"/>
                </a:solidFill>
                <a:latin typeface="Consolas" panose="020B0609020204030204" pitchFamily="49" charset="0"/>
              </a:rPr>
              <a:t>s</a:t>
            </a:r>
            <a:r>
              <a:rPr lang="nl-BE" sz="1200" dirty="0" err="1">
                <a:solidFill>
                  <a:srgbClr val="000000"/>
                </a:solidFill>
                <a:latin typeface="Consolas" panose="020B0609020204030204" pitchFamily="49" charset="0"/>
              </a:rPr>
              <a:t>.</a:t>
            </a:r>
            <a:r>
              <a:rPr lang="nl-BE" sz="1200" dirty="0" err="1">
                <a:solidFill>
                  <a:srgbClr val="795E26"/>
                </a:solidFill>
                <a:latin typeface="Consolas" panose="020B0609020204030204" pitchFamily="49" charset="0"/>
              </a:rPr>
              <a:t>Receive</a:t>
            </a:r>
            <a:r>
              <a:rPr lang="nl-BE" sz="1200" dirty="0">
                <a:solidFill>
                  <a:srgbClr val="000000"/>
                </a:solidFill>
                <a:latin typeface="Consolas" panose="020B0609020204030204" pitchFamily="49" charset="0"/>
              </a:rPr>
              <a:t>(</a:t>
            </a:r>
            <a:r>
              <a:rPr lang="nl-BE" sz="1200" dirty="0">
                <a:solidFill>
                  <a:srgbClr val="A31515"/>
                </a:solidFill>
                <a:latin typeface="Consolas" panose="020B0609020204030204" pitchFamily="49" charset="0"/>
              </a:rPr>
              <a:t>"</a:t>
            </a:r>
            <a:r>
              <a:rPr lang="nl-BE" sz="1200" dirty="0" err="1">
                <a:solidFill>
                  <a:srgbClr val="A31515"/>
                </a:solidFill>
                <a:latin typeface="Consolas" panose="020B0609020204030204" pitchFamily="49" charset="0"/>
              </a:rPr>
              <a:t>Hello</a:t>
            </a:r>
            <a:r>
              <a:rPr lang="nl-BE" sz="1200" dirty="0">
                <a:solidFill>
                  <a:srgbClr val="A31515"/>
                </a:solidFill>
                <a:latin typeface="Consolas" panose="020B0609020204030204" pitchFamily="49" charset="0"/>
              </a:rPr>
              <a:t>"</a:t>
            </a:r>
            <a:r>
              <a:rPr lang="nl-BE" sz="1200" dirty="0">
                <a:solidFill>
                  <a:srgbClr val="000000"/>
                </a:solidFill>
                <a:latin typeface="Consolas" panose="020B0609020204030204" pitchFamily="49" charset="0"/>
              </a:rPr>
              <a:t>));</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    </a:t>
            </a:r>
          </a:p>
          <a:p>
            <a:r>
              <a:rPr lang="nl-BE" sz="1200" dirty="0">
                <a:solidFill>
                  <a:srgbClr val="000000"/>
                </a:solidFill>
                <a:latin typeface="Consolas" panose="020B0609020204030204" pitchFamily="49" charset="0"/>
              </a:rPr>
              <a:t>}</a:t>
            </a:r>
            <a:endParaRPr lang="nl-BE" sz="1200" b="0" dirty="0">
              <a:solidFill>
                <a:srgbClr val="000000"/>
              </a:solidFill>
              <a:effectLst/>
              <a:latin typeface="Consolas" panose="020B0609020204030204" pitchFamily="49" charset="0"/>
            </a:endParaRPr>
          </a:p>
        </p:txBody>
      </p:sp>
      <p:sp>
        <p:nvSpPr>
          <p:cNvPr id="10" name="Rectangle 9"/>
          <p:cNvSpPr/>
          <p:nvPr/>
        </p:nvSpPr>
        <p:spPr>
          <a:xfrm>
            <a:off x="3635896" y="1923678"/>
            <a:ext cx="3672408"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11" name="Rectangle 10"/>
          <p:cNvSpPr/>
          <p:nvPr/>
        </p:nvSpPr>
        <p:spPr>
          <a:xfrm>
            <a:off x="2123728" y="4155926"/>
            <a:ext cx="2664296" cy="241528"/>
          </a:xfrm>
          <a:prstGeom prst="rect">
            <a:avLst/>
          </a:prstGeom>
          <a:solidFill>
            <a:srgbClr val="7AB228">
              <a:alpha val="36863"/>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03522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0000" y="2107704"/>
            <a:ext cx="6264696" cy="369332"/>
          </a:xfrm>
          <a:prstGeom prst="rect">
            <a:avLst/>
          </a:prstGeom>
        </p:spPr>
        <p:txBody>
          <a:bodyPr wrap="square">
            <a:spAutoFit/>
          </a:bodyPr>
          <a:lstStyle/>
          <a:p>
            <a:r>
              <a:rPr lang="nl-BE" dirty="0"/>
              <a:t>https://hibernatingrhinos.com/oss/rhino-mocks</a:t>
            </a:r>
          </a:p>
        </p:txBody>
      </p:sp>
      <p:sp>
        <p:nvSpPr>
          <p:cNvPr id="4" name="Title 3"/>
          <p:cNvSpPr>
            <a:spLocks noGrp="1"/>
          </p:cNvSpPr>
          <p:nvPr>
            <p:ph type="title"/>
          </p:nvPr>
        </p:nvSpPr>
        <p:spPr/>
        <p:txBody>
          <a:bodyPr/>
          <a:lstStyle/>
          <a:p>
            <a:r>
              <a:rPr lang="nl-BE" dirty="0" err="1"/>
              <a:t>Documentation</a:t>
            </a:r>
            <a:endParaRPr lang="nl-BE" dirty="0"/>
          </a:p>
        </p:txBody>
      </p:sp>
      <p:sp>
        <p:nvSpPr>
          <p:cNvPr id="5" name="TextBox 4"/>
          <p:cNvSpPr txBox="1"/>
          <p:nvPr/>
        </p:nvSpPr>
        <p:spPr>
          <a:xfrm>
            <a:off x="1415692" y="907962"/>
            <a:ext cx="6116674"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Setup </a:t>
            </a:r>
            <a:r>
              <a:rPr lang="nl-BE" sz="1600" dirty="0" err="1">
                <a:solidFill>
                  <a:schemeClr val="tx1">
                    <a:lumMod val="75000"/>
                    <a:lumOff val="25000"/>
                  </a:schemeClr>
                </a:solidFill>
                <a:latin typeface="Helvetica Light"/>
                <a:cs typeface="Helvetica Light"/>
              </a:rPr>
              <a:t>the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mock</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to</a:t>
            </a:r>
            <a:r>
              <a:rPr lang="nl-BE" sz="1600" dirty="0">
                <a:solidFill>
                  <a:schemeClr val="tx1">
                    <a:lumMod val="75000"/>
                    <a:lumOff val="25000"/>
                  </a:schemeClr>
                </a:solidFill>
                <a:latin typeface="Helvetica Light"/>
                <a:cs typeface="Helvetica Light"/>
              </a:rPr>
              <a:t> return </a:t>
            </a:r>
            <a:r>
              <a:rPr lang="nl-BE" sz="1600" dirty="0" err="1">
                <a:solidFill>
                  <a:schemeClr val="tx1">
                    <a:lumMod val="75000"/>
                    <a:lumOff val="25000"/>
                  </a:schemeClr>
                </a:solidFill>
                <a:latin typeface="Helvetica Light"/>
                <a:cs typeface="Helvetica Light"/>
              </a:rPr>
              <a:t>value</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to</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throw</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exception</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assert</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not</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called</a:t>
            </a:r>
            <a:r>
              <a:rPr lang="nl-BE" sz="1600" dirty="0">
                <a:solidFill>
                  <a:schemeClr val="tx1">
                    <a:lumMod val="75000"/>
                    <a:lumOff val="25000"/>
                  </a:schemeClr>
                </a:solidFill>
                <a:latin typeface="Helvetica Light"/>
                <a:cs typeface="Helvetica Light"/>
              </a:rPr>
              <a:t>, …</a:t>
            </a:r>
          </a:p>
        </p:txBody>
      </p:sp>
      <p:sp>
        <p:nvSpPr>
          <p:cNvPr id="6" name="Rectangle 5"/>
          <p:cNvSpPr/>
          <p:nvPr/>
        </p:nvSpPr>
        <p:spPr>
          <a:xfrm>
            <a:off x="1444192" y="3015058"/>
            <a:ext cx="7596496" cy="646331"/>
          </a:xfrm>
          <a:prstGeom prst="rect">
            <a:avLst/>
          </a:prstGeom>
        </p:spPr>
        <p:txBody>
          <a:bodyPr wrap="square">
            <a:spAutoFit/>
          </a:bodyPr>
          <a:lstStyle/>
          <a:p>
            <a:r>
              <a:rPr lang="nl-BE" dirty="0"/>
              <a:t>http://portal.sd.dika.be/sites/ITServices/method/Architectuur/Documentation/TA/Current/HTML/index.html?sdframework_unittesting_mocking.htm</a:t>
            </a:r>
          </a:p>
        </p:txBody>
      </p:sp>
    </p:spTree>
    <p:extLst>
      <p:ext uri="{BB962C8B-B14F-4D97-AF65-F5344CB8AC3E}">
        <p14:creationId xmlns:p14="http://schemas.microsoft.com/office/powerpoint/2010/main" val="169157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SDFramework</a:t>
            </a:r>
            <a:r>
              <a:rPr lang="nl-BE" dirty="0"/>
              <a:t> -&gt; BDD </a:t>
            </a:r>
            <a:r>
              <a:rPr lang="nl-BE" dirty="0" err="1"/>
              <a:t>ContextSpecification</a:t>
            </a:r>
            <a:endParaRPr lang="nl-BE" dirty="0"/>
          </a:p>
        </p:txBody>
      </p:sp>
      <p:sp>
        <p:nvSpPr>
          <p:cNvPr id="3" name="Rectangle 2"/>
          <p:cNvSpPr/>
          <p:nvPr/>
        </p:nvSpPr>
        <p:spPr>
          <a:xfrm>
            <a:off x="539552" y="1131590"/>
            <a:ext cx="7648207" cy="3754874"/>
          </a:xfrm>
          <a:prstGeom prst="rect">
            <a:avLst/>
          </a:prstGeom>
        </p:spPr>
        <p:txBody>
          <a:bodyPr wrap="square">
            <a:spAutoFit/>
          </a:bodyPr>
          <a:lstStyle/>
          <a:p>
            <a:r>
              <a:rPr lang="nl-BE" sz="1400" dirty="0">
                <a:solidFill>
                  <a:srgbClr val="000000"/>
                </a:solidFill>
                <a:latin typeface="Consolas" panose="020B0609020204030204" pitchFamily="49" charset="0"/>
              </a:rPr>
              <a:t>[</a:t>
            </a:r>
            <a:r>
              <a:rPr lang="nl-BE" sz="1400" dirty="0" err="1">
                <a:solidFill>
                  <a:srgbClr val="267F99"/>
                </a:solidFill>
                <a:latin typeface="Consolas" panose="020B0609020204030204" pitchFamily="49" charset="0"/>
              </a:rPr>
              <a:t>TestFixture</a:t>
            </a:r>
            <a:r>
              <a:rPr lang="nl-BE" sz="1400" dirty="0">
                <a:solidFill>
                  <a:srgbClr val="000000"/>
                </a:solidFill>
                <a:latin typeface="Consolas" panose="020B0609020204030204" pitchFamily="49" charset="0"/>
              </a:rPr>
              <a:t>]</a:t>
            </a:r>
          </a:p>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PublisherShould</a:t>
            </a:r>
            <a:r>
              <a:rPr lang="nl-BE" sz="1400" dirty="0">
                <a:solidFill>
                  <a:srgbClr val="000000"/>
                </a:solidFill>
                <a:latin typeface="Consolas" panose="020B0609020204030204" pitchFamily="49" charset="0"/>
              </a:rPr>
              <a:t> : </a:t>
            </a:r>
            <a:r>
              <a:rPr lang="nl-BE" sz="1400" dirty="0" err="1">
                <a:solidFill>
                  <a:srgbClr val="267F99"/>
                </a:solidFill>
                <a:latin typeface="Consolas" panose="020B0609020204030204" pitchFamily="49" charset="0"/>
              </a:rPr>
              <a:t>ContextSpecification</a:t>
            </a:r>
            <a:r>
              <a:rPr lang="nl-BE" sz="1400" dirty="0">
                <a:solidFill>
                  <a:srgbClr val="000000"/>
                </a:solidFill>
                <a:latin typeface="Consolas" panose="020B0609020204030204" pitchFamily="49" charset="0"/>
              </a:rPr>
              <a:t>&lt;</a:t>
            </a:r>
            <a:r>
              <a:rPr lang="nl-BE" sz="1400" dirty="0">
                <a:solidFill>
                  <a:srgbClr val="267F99"/>
                </a:solidFill>
                <a:latin typeface="Consolas" panose="020B0609020204030204" pitchFamily="49" charset="0"/>
              </a:rPr>
              <a:t>Publisher</a:t>
            </a:r>
            <a:r>
              <a:rPr lang="nl-BE" sz="1400" dirty="0">
                <a:solidFill>
                  <a:srgbClr val="000000"/>
                </a:solidFill>
                <a:latin typeface="Consolas" panose="020B0609020204030204" pitchFamily="49" charset="0"/>
              </a:rPr>
              <a:t>&gt;</a:t>
            </a: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protected</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override</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Because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err="1">
                <a:solidFill>
                  <a:srgbClr val="001080"/>
                </a:solidFill>
                <a:latin typeface="Consolas" panose="020B0609020204030204" pitchFamily="49" charset="0"/>
              </a:rPr>
              <a:t>SUT</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Publish</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Hello</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br>
              <a:rPr lang="nl-BE" sz="1400" dirty="0">
                <a:solidFill>
                  <a:srgbClr val="000000"/>
                </a:solidFill>
                <a:latin typeface="Consolas" panose="020B0609020204030204" pitchFamily="49" charset="0"/>
              </a:rPr>
            </a:br>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267F99"/>
                </a:solidFill>
                <a:latin typeface="Consolas" panose="020B0609020204030204" pitchFamily="49" charset="0"/>
              </a:rPr>
              <a:t>Test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0000FF"/>
                </a:solidFill>
                <a:latin typeface="Consolas" panose="020B0609020204030204" pitchFamily="49" charset="0"/>
              </a:rPr>
              <a:t>void</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SendMessageToReceiver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Dependency</a:t>
            </a:r>
            <a:r>
              <a:rPr lang="nl-BE" sz="1400" dirty="0">
                <a:solidFill>
                  <a:srgbClr val="000000"/>
                </a:solidFill>
                <a:latin typeface="Consolas" panose="020B0609020204030204" pitchFamily="49" charset="0"/>
              </a:rPr>
              <a:t>&lt;</a:t>
            </a:r>
            <a:r>
              <a:rPr lang="nl-BE" sz="1400" dirty="0" err="1">
                <a:solidFill>
                  <a:srgbClr val="267F99"/>
                </a:solidFill>
                <a:latin typeface="Consolas" panose="020B0609020204030204" pitchFamily="49" charset="0"/>
              </a:rPr>
              <a:t>ISubscriber</a:t>
            </a:r>
            <a:r>
              <a:rPr lang="nl-BE" sz="1400" dirty="0">
                <a:solidFill>
                  <a:srgbClr val="000000"/>
                </a:solidFill>
                <a:latin typeface="Consolas" panose="020B0609020204030204" pitchFamily="49" charset="0"/>
              </a:rPr>
              <a:t>&gt;().</a:t>
            </a:r>
            <a:r>
              <a:rPr lang="nl-BE" sz="1400" dirty="0" err="1">
                <a:solidFill>
                  <a:srgbClr val="795E26"/>
                </a:solidFill>
                <a:latin typeface="Consolas" panose="020B0609020204030204" pitchFamily="49" charset="0"/>
              </a:rPr>
              <a:t>AssertWasCalled</a:t>
            </a:r>
            <a:r>
              <a:rPr lang="nl-BE" sz="1400" dirty="0">
                <a:solidFill>
                  <a:srgbClr val="000000"/>
                </a:solidFill>
                <a:latin typeface="Consolas" panose="020B0609020204030204" pitchFamily="49" charset="0"/>
              </a:rPr>
              <a:t>(s =&gt; </a:t>
            </a:r>
            <a:r>
              <a:rPr lang="nl-BE" sz="1400" dirty="0" err="1">
                <a:solidFill>
                  <a:srgbClr val="001080"/>
                </a:solidFill>
                <a:latin typeface="Consolas" panose="020B0609020204030204" pitchFamily="49" charset="0"/>
              </a:rPr>
              <a:t>s</a:t>
            </a:r>
            <a:r>
              <a:rPr lang="nl-BE" sz="1400" dirty="0" err="1">
                <a:solidFill>
                  <a:srgbClr val="000000"/>
                </a:solidFill>
                <a:latin typeface="Consolas" panose="020B0609020204030204" pitchFamily="49" charset="0"/>
              </a:rPr>
              <a:t>.</a:t>
            </a:r>
            <a:r>
              <a:rPr lang="nl-BE" sz="1400" dirty="0" err="1">
                <a:solidFill>
                  <a:srgbClr val="795E26"/>
                </a:solidFill>
                <a:latin typeface="Consolas" panose="020B0609020204030204" pitchFamily="49" charset="0"/>
              </a:rPr>
              <a:t>Receive</a:t>
            </a:r>
            <a:r>
              <a:rPr lang="nl-BE" sz="1400" dirty="0">
                <a:solidFill>
                  <a:srgbClr val="000000"/>
                </a:solidFill>
                <a:latin typeface="Consolas" panose="020B0609020204030204" pitchFamily="49" charset="0"/>
              </a:rPr>
              <a:t>(</a:t>
            </a:r>
            <a:r>
              <a:rPr lang="nl-BE" sz="1400" dirty="0">
                <a:solidFill>
                  <a:srgbClr val="A31515"/>
                </a:solidFill>
                <a:latin typeface="Consolas" panose="020B0609020204030204" pitchFamily="49" charset="0"/>
              </a:rPr>
              <a:t>"</a:t>
            </a:r>
            <a:r>
              <a:rPr lang="nl-BE" sz="1400" dirty="0" err="1">
                <a:solidFill>
                  <a:srgbClr val="A31515"/>
                </a:solidFill>
                <a:latin typeface="Consolas" panose="020B0609020204030204" pitchFamily="49" charset="0"/>
              </a:rPr>
              <a:t>Hello</a:t>
            </a:r>
            <a:r>
              <a:rPr lang="nl-BE" sz="1400" dirty="0">
                <a:solidFill>
                  <a:srgbClr val="A31515"/>
                </a:solidFill>
                <a:latin typeface="Consolas" panose="020B0609020204030204" pitchFamily="49" charset="0"/>
              </a:rPr>
              <a:t>"</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endParaRPr lang="nl-BE" sz="1400" dirty="0"/>
          </a:p>
        </p:txBody>
      </p:sp>
    </p:spTree>
    <p:extLst>
      <p:ext uri="{BB962C8B-B14F-4D97-AF65-F5344CB8AC3E}">
        <p14:creationId xmlns:p14="http://schemas.microsoft.com/office/powerpoint/2010/main" val="1388915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11" name="Text Placeholder 10"/>
          <p:cNvSpPr>
            <a:spLocks noGrp="1"/>
          </p:cNvSpPr>
          <p:nvPr>
            <p:ph type="body" sz="quarter" idx="11"/>
          </p:nvPr>
        </p:nvSpPr>
        <p:spPr/>
        <p:txBody>
          <a:bodyPr/>
          <a:lstStyle/>
          <a:p>
            <a:r>
              <a:rPr lang="nl-BE" dirty="0"/>
              <a:t>demo</a:t>
            </a:r>
          </a:p>
        </p:txBody>
      </p:sp>
      <p:sp>
        <p:nvSpPr>
          <p:cNvPr id="12" name="Text Placeholder 11"/>
          <p:cNvSpPr>
            <a:spLocks noGrp="1"/>
          </p:cNvSpPr>
          <p:nvPr>
            <p:ph type="body" sz="quarter" idx="12"/>
          </p:nvPr>
        </p:nvSpPr>
        <p:spPr/>
        <p:txBody>
          <a:bodyPr/>
          <a:lstStyle/>
          <a:p>
            <a:r>
              <a:rPr lang="nl-BE" dirty="0" err="1"/>
              <a:t>Greeting</a:t>
            </a:r>
            <a:endParaRPr lang="nl-BE" dirty="0"/>
          </a:p>
        </p:txBody>
      </p:sp>
    </p:spTree>
    <p:extLst>
      <p:ext uri="{BB962C8B-B14F-4D97-AF65-F5344CB8AC3E}">
        <p14:creationId xmlns:p14="http://schemas.microsoft.com/office/powerpoint/2010/main" val="23318709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2"/>
          <a:srcRect/>
          <a:stretch>
            <a:fillRect/>
          </a:stretch>
        </p:blipFill>
        <p:spPr/>
      </p:pic>
      <p:sp>
        <p:nvSpPr>
          <p:cNvPr id="3" name="Text Placeholder 2"/>
          <p:cNvSpPr>
            <a:spLocks noGrp="1"/>
          </p:cNvSpPr>
          <p:nvPr>
            <p:ph type="body" sz="quarter" idx="11"/>
          </p:nvPr>
        </p:nvSpPr>
        <p:spPr/>
        <p:txBody>
          <a:bodyPr/>
          <a:lstStyle/>
          <a:p>
            <a:r>
              <a:rPr lang="nl-BE" dirty="0"/>
              <a:t>Lab (</a:t>
            </a:r>
            <a:r>
              <a:rPr lang="nl-BE" dirty="0" err="1"/>
              <a:t>Petshop</a:t>
            </a:r>
            <a:r>
              <a:rPr lang="nl-BE" dirty="0"/>
              <a:t> + flight)</a:t>
            </a:r>
          </a:p>
        </p:txBody>
      </p:sp>
    </p:spTree>
    <p:extLst>
      <p:ext uri="{BB962C8B-B14F-4D97-AF65-F5344CB8AC3E}">
        <p14:creationId xmlns:p14="http://schemas.microsoft.com/office/powerpoint/2010/main" val="3116003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BE" dirty="0" err="1"/>
              <a:t>Where</a:t>
            </a:r>
            <a:r>
              <a:rPr lang="nl-BE" dirty="0"/>
              <a:t> </a:t>
            </a:r>
            <a:r>
              <a:rPr lang="nl-BE" dirty="0" err="1"/>
              <a:t>to</a:t>
            </a:r>
            <a:r>
              <a:rPr lang="nl-BE" dirty="0"/>
              <a:t> </a:t>
            </a:r>
            <a:r>
              <a:rPr lang="nl-BE" dirty="0" err="1"/>
              <a:t>mock</a:t>
            </a:r>
            <a:endParaRPr lang="nl-BE" dirty="0"/>
          </a:p>
        </p:txBody>
      </p:sp>
      <p:sp>
        <p:nvSpPr>
          <p:cNvPr id="6" name="Rectangle 5"/>
          <p:cNvSpPr/>
          <p:nvPr/>
        </p:nvSpPr>
        <p:spPr>
          <a:xfrm>
            <a:off x="1115616" y="1180802"/>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SavePersonHandler</a:t>
            </a:r>
            <a:endParaRPr lang="nl-BE" sz="1350" dirty="0"/>
          </a:p>
        </p:txBody>
      </p:sp>
      <p:sp>
        <p:nvSpPr>
          <p:cNvPr id="7" name="Rectangle 6"/>
          <p:cNvSpPr/>
          <p:nvPr/>
        </p:nvSpPr>
        <p:spPr>
          <a:xfrm>
            <a:off x="395536"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Validator</a:t>
            </a:r>
            <a:endParaRPr lang="nl-BE" sz="1350" dirty="0"/>
          </a:p>
        </p:txBody>
      </p:sp>
      <p:sp>
        <p:nvSpPr>
          <p:cNvPr id="8" name="Rectangle 7"/>
          <p:cNvSpPr/>
          <p:nvPr/>
        </p:nvSpPr>
        <p:spPr>
          <a:xfrm>
            <a:off x="2411760"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PersonService</a:t>
            </a:r>
            <a:endParaRPr lang="nl-BE" sz="1350" dirty="0"/>
          </a:p>
        </p:txBody>
      </p:sp>
      <p:sp>
        <p:nvSpPr>
          <p:cNvPr id="9" name="Rectangle 8"/>
          <p:cNvSpPr/>
          <p:nvPr/>
        </p:nvSpPr>
        <p:spPr>
          <a:xfrm>
            <a:off x="1262813" y="3293507"/>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PersonRepository</a:t>
            </a:r>
            <a:endParaRPr lang="nl-BE" sz="1350" dirty="0"/>
          </a:p>
        </p:txBody>
      </p:sp>
      <p:sp>
        <p:nvSpPr>
          <p:cNvPr id="10" name="Cylinder 9"/>
          <p:cNvSpPr/>
          <p:nvPr/>
        </p:nvSpPr>
        <p:spPr>
          <a:xfrm>
            <a:off x="1691680" y="4227934"/>
            <a:ext cx="1008112" cy="576064"/>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BE"/>
          </a:p>
        </p:txBody>
      </p:sp>
      <p:sp>
        <p:nvSpPr>
          <p:cNvPr id="11" name="Rectangle 10"/>
          <p:cNvSpPr/>
          <p:nvPr/>
        </p:nvSpPr>
        <p:spPr>
          <a:xfrm>
            <a:off x="5835085" y="1180802"/>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SavePersonHandler</a:t>
            </a:r>
            <a:endParaRPr lang="nl-BE" sz="1350" dirty="0"/>
          </a:p>
        </p:txBody>
      </p:sp>
      <p:sp>
        <p:nvSpPr>
          <p:cNvPr id="12" name="Rectangle 11"/>
          <p:cNvSpPr/>
          <p:nvPr/>
        </p:nvSpPr>
        <p:spPr>
          <a:xfrm>
            <a:off x="4932040"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Validator</a:t>
            </a:r>
            <a:endParaRPr lang="nl-BE" sz="1350" dirty="0"/>
          </a:p>
        </p:txBody>
      </p:sp>
      <p:sp>
        <p:nvSpPr>
          <p:cNvPr id="13" name="Rectangle 12"/>
          <p:cNvSpPr/>
          <p:nvPr/>
        </p:nvSpPr>
        <p:spPr>
          <a:xfrm>
            <a:off x="6948264" y="2252841"/>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PersonService</a:t>
            </a:r>
            <a:endParaRPr lang="nl-BE" sz="1350" dirty="0"/>
          </a:p>
        </p:txBody>
      </p:sp>
      <p:sp>
        <p:nvSpPr>
          <p:cNvPr id="14" name="Rectangle 13"/>
          <p:cNvSpPr/>
          <p:nvPr/>
        </p:nvSpPr>
        <p:spPr>
          <a:xfrm>
            <a:off x="5799317" y="3293507"/>
            <a:ext cx="1794731" cy="620911"/>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nl-BE" sz="1350" dirty="0" err="1"/>
              <a:t>PersonRepository</a:t>
            </a:r>
            <a:endParaRPr lang="nl-BE" sz="1350" dirty="0"/>
          </a:p>
        </p:txBody>
      </p:sp>
      <p:sp>
        <p:nvSpPr>
          <p:cNvPr id="15" name="Cylinder 14"/>
          <p:cNvSpPr/>
          <p:nvPr/>
        </p:nvSpPr>
        <p:spPr>
          <a:xfrm>
            <a:off x="6228184" y="4227934"/>
            <a:ext cx="1008112" cy="576064"/>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BE"/>
          </a:p>
        </p:txBody>
      </p:sp>
      <p:sp>
        <p:nvSpPr>
          <p:cNvPr id="16" name="Rectangle 33"/>
          <p:cNvSpPr>
            <a:spLocks noChangeArrowheads="1"/>
          </p:cNvSpPr>
          <p:nvPr/>
        </p:nvSpPr>
        <p:spPr bwMode="auto">
          <a:xfrm>
            <a:off x="395535" y="1180801"/>
            <a:ext cx="3810955" cy="1729358"/>
          </a:xfrm>
          <a:prstGeom prst="rect">
            <a:avLst/>
          </a:prstGeom>
          <a:solidFill>
            <a:srgbClr val="81BA31">
              <a:alpha val="50195"/>
            </a:srgbClr>
          </a:solidFill>
          <a:ln w="19050">
            <a:noFill/>
            <a:miter lim="800000"/>
            <a:headEnd/>
            <a:tailEnd/>
          </a:ln>
        </p:spPr>
        <p:txBody>
          <a:bodyPr wrap="none" anchor="ctr"/>
          <a:lstStyle/>
          <a:p>
            <a:pPr>
              <a:spcBef>
                <a:spcPct val="50000"/>
              </a:spcBef>
            </a:pPr>
            <a:endParaRPr lang="nl-BE" sz="1350"/>
          </a:p>
        </p:txBody>
      </p:sp>
      <p:sp>
        <p:nvSpPr>
          <p:cNvPr id="17" name="Rectangle 33"/>
          <p:cNvSpPr>
            <a:spLocks noChangeArrowheads="1"/>
          </p:cNvSpPr>
          <p:nvPr/>
        </p:nvSpPr>
        <p:spPr bwMode="auto">
          <a:xfrm>
            <a:off x="4909517" y="1180801"/>
            <a:ext cx="3810955" cy="928024"/>
          </a:xfrm>
          <a:prstGeom prst="rect">
            <a:avLst/>
          </a:prstGeom>
          <a:solidFill>
            <a:srgbClr val="81BA31">
              <a:alpha val="50195"/>
            </a:srgbClr>
          </a:solidFill>
          <a:ln w="19050">
            <a:noFill/>
            <a:miter lim="800000"/>
            <a:headEnd/>
            <a:tailEnd/>
          </a:ln>
        </p:spPr>
        <p:txBody>
          <a:bodyPr wrap="none" anchor="ctr"/>
          <a:lstStyle/>
          <a:p>
            <a:pPr>
              <a:spcBef>
                <a:spcPct val="50000"/>
              </a:spcBef>
            </a:pPr>
            <a:endParaRPr lang="nl-BE" sz="1350"/>
          </a:p>
        </p:txBody>
      </p:sp>
      <p:sp>
        <p:nvSpPr>
          <p:cNvPr id="18" name="Rectangle 33"/>
          <p:cNvSpPr>
            <a:spLocks noChangeArrowheads="1"/>
          </p:cNvSpPr>
          <p:nvPr/>
        </p:nvSpPr>
        <p:spPr bwMode="auto">
          <a:xfrm>
            <a:off x="412187" y="2910159"/>
            <a:ext cx="3794303" cy="2037855"/>
          </a:xfrm>
          <a:prstGeom prst="rect">
            <a:avLst/>
          </a:prstGeom>
          <a:solidFill>
            <a:srgbClr val="CA9126">
              <a:alpha val="50195"/>
            </a:srgbClr>
          </a:solidFill>
          <a:ln w="19050">
            <a:noFill/>
            <a:miter lim="800000"/>
            <a:headEnd/>
            <a:tailEnd/>
          </a:ln>
        </p:spPr>
        <p:txBody>
          <a:bodyPr wrap="none" anchor="ctr"/>
          <a:lstStyle/>
          <a:p>
            <a:pPr>
              <a:spcBef>
                <a:spcPct val="50000"/>
              </a:spcBef>
            </a:pPr>
            <a:endParaRPr lang="nl-BE" sz="1350"/>
          </a:p>
        </p:txBody>
      </p:sp>
      <p:sp>
        <p:nvSpPr>
          <p:cNvPr id="19" name="Rectangle 33"/>
          <p:cNvSpPr>
            <a:spLocks noChangeArrowheads="1"/>
          </p:cNvSpPr>
          <p:nvPr/>
        </p:nvSpPr>
        <p:spPr bwMode="auto">
          <a:xfrm>
            <a:off x="4905606" y="2108824"/>
            <a:ext cx="3837389" cy="2839189"/>
          </a:xfrm>
          <a:prstGeom prst="rect">
            <a:avLst/>
          </a:prstGeom>
          <a:solidFill>
            <a:srgbClr val="CA9126">
              <a:alpha val="50195"/>
            </a:srgbClr>
          </a:solidFill>
          <a:ln w="19050">
            <a:noFill/>
            <a:miter lim="800000"/>
            <a:headEnd/>
            <a:tailEnd/>
          </a:ln>
        </p:spPr>
        <p:txBody>
          <a:bodyPr wrap="none" anchor="ctr"/>
          <a:lstStyle/>
          <a:p>
            <a:pPr>
              <a:spcBef>
                <a:spcPct val="50000"/>
              </a:spcBef>
            </a:pPr>
            <a:endParaRPr lang="nl-BE" sz="1350"/>
          </a:p>
        </p:txBody>
      </p:sp>
      <p:sp>
        <p:nvSpPr>
          <p:cNvPr id="20" name="TextBox 19"/>
          <p:cNvSpPr txBox="1"/>
          <p:nvPr/>
        </p:nvSpPr>
        <p:spPr>
          <a:xfrm rot="16200000">
            <a:off x="-350774" y="1531684"/>
            <a:ext cx="1044197"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under</a:t>
            </a:r>
            <a:r>
              <a:rPr lang="nl-BE" sz="1600" dirty="0">
                <a:solidFill>
                  <a:schemeClr val="tx1">
                    <a:lumMod val="75000"/>
                    <a:lumOff val="25000"/>
                  </a:schemeClr>
                </a:solidFill>
                <a:latin typeface="Helvetica Light"/>
                <a:cs typeface="Helvetica Light"/>
              </a:rPr>
              <a:t> test</a:t>
            </a:r>
          </a:p>
        </p:txBody>
      </p:sp>
      <p:sp>
        <p:nvSpPr>
          <p:cNvPr id="21" name="TextBox 20"/>
          <p:cNvSpPr txBox="1"/>
          <p:nvPr/>
        </p:nvSpPr>
        <p:spPr>
          <a:xfrm rot="16200000">
            <a:off x="-147033" y="3192109"/>
            <a:ext cx="636714"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mock</a:t>
            </a:r>
            <a:endParaRPr lang="nl-BE" sz="1600" dirty="0">
              <a:solidFill>
                <a:schemeClr val="tx1">
                  <a:lumMod val="75000"/>
                  <a:lumOff val="25000"/>
                </a:schemeClr>
              </a:solidFill>
              <a:latin typeface="Helvetica Light"/>
              <a:cs typeface="Helvetica Light"/>
            </a:endParaRPr>
          </a:p>
        </p:txBody>
      </p:sp>
      <p:sp>
        <p:nvSpPr>
          <p:cNvPr id="22" name="TextBox 21"/>
          <p:cNvSpPr txBox="1"/>
          <p:nvPr/>
        </p:nvSpPr>
        <p:spPr>
          <a:xfrm rot="16200000">
            <a:off x="4212277" y="1475535"/>
            <a:ext cx="1044197"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under</a:t>
            </a:r>
            <a:r>
              <a:rPr lang="nl-BE" sz="1600" dirty="0">
                <a:solidFill>
                  <a:schemeClr val="tx1">
                    <a:lumMod val="75000"/>
                    <a:lumOff val="25000"/>
                  </a:schemeClr>
                </a:solidFill>
                <a:latin typeface="Helvetica Light"/>
                <a:cs typeface="Helvetica Light"/>
              </a:rPr>
              <a:t> test</a:t>
            </a:r>
          </a:p>
        </p:txBody>
      </p:sp>
      <p:sp>
        <p:nvSpPr>
          <p:cNvPr id="23" name="TextBox 22"/>
          <p:cNvSpPr txBox="1"/>
          <p:nvPr/>
        </p:nvSpPr>
        <p:spPr>
          <a:xfrm rot="16200000">
            <a:off x="4406641" y="2548963"/>
            <a:ext cx="636714" cy="338554"/>
          </a:xfrm>
          <a:prstGeom prst="rect">
            <a:avLst/>
          </a:prstGeom>
          <a:noFill/>
        </p:spPr>
        <p:txBody>
          <a:bodyPr wrap="none" rtlCol="0">
            <a:spAutoFit/>
          </a:bodyPr>
          <a:lstStyle/>
          <a:p>
            <a:pPr algn="ctr"/>
            <a:r>
              <a:rPr lang="nl-BE" sz="1600" dirty="0" err="1">
                <a:solidFill>
                  <a:schemeClr val="tx1">
                    <a:lumMod val="75000"/>
                    <a:lumOff val="25000"/>
                  </a:schemeClr>
                </a:solidFill>
                <a:latin typeface="Helvetica Light"/>
                <a:cs typeface="Helvetica Light"/>
              </a:rPr>
              <a:t>mock</a:t>
            </a:r>
            <a:endParaRPr lang="nl-BE" sz="1600"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846100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10" name="Text Placeholder 9"/>
          <p:cNvSpPr>
            <a:spLocks noGrp="1"/>
          </p:cNvSpPr>
          <p:nvPr>
            <p:ph type="body" sz="quarter" idx="11"/>
          </p:nvPr>
        </p:nvSpPr>
        <p:spPr/>
        <p:txBody>
          <a:bodyPr/>
          <a:lstStyle/>
          <a:p>
            <a:r>
              <a:rPr lang="nl-BE" dirty="0" err="1"/>
              <a:t>Refactoring</a:t>
            </a:r>
            <a:endParaRPr lang="nl-BE" dirty="0"/>
          </a:p>
        </p:txBody>
      </p:sp>
    </p:spTree>
    <p:extLst>
      <p:ext uri="{BB962C8B-B14F-4D97-AF65-F5344CB8AC3E}">
        <p14:creationId xmlns:p14="http://schemas.microsoft.com/office/powerpoint/2010/main" val="19722846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a:t>Ugly</a:t>
            </a:r>
            <a:r>
              <a:rPr lang="nl-BE" dirty="0"/>
              <a:t> code is hard </a:t>
            </a:r>
            <a:r>
              <a:rPr lang="nl-BE" dirty="0" err="1"/>
              <a:t>to</a:t>
            </a:r>
            <a:r>
              <a:rPr lang="nl-BE" dirty="0"/>
              <a:t> change</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177447"/>
            <a:ext cx="4507706"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a:xfrm>
            <a:off x="5426532" y="3295893"/>
            <a:ext cx="2293693" cy="743751"/>
          </a:xfrm>
          <a:prstGeom prst="rect">
            <a:avLst/>
          </a:prstGeom>
        </p:spPr>
        <p:txBody>
          <a:bodyPr/>
          <a:lstStyle/>
          <a:p>
            <a:pPr>
              <a:defRPr/>
            </a:pPr>
            <a:r>
              <a:rPr lang="en-GB" sz="1350" dirty="0">
                <a:latin typeface="+mj-lt"/>
                <a:ea typeface="+mj-ea"/>
                <a:cs typeface="+mj-cs"/>
              </a:rPr>
              <a:t>Understandable, maintainable, readable code</a:t>
            </a:r>
            <a:endParaRPr lang="nl-NL" sz="1350" dirty="0">
              <a:latin typeface="+mj-lt"/>
              <a:ea typeface="+mj-ea"/>
              <a:cs typeface="+mj-cs"/>
            </a:endParaRPr>
          </a:p>
        </p:txBody>
      </p:sp>
    </p:spTree>
    <p:extLst>
      <p:ext uri="{BB962C8B-B14F-4D97-AF65-F5344CB8AC3E}">
        <p14:creationId xmlns:p14="http://schemas.microsoft.com/office/powerpoint/2010/main" val="3055811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Why</a:t>
            </a:r>
            <a:r>
              <a:rPr lang="nl-BE" dirty="0"/>
              <a:t>?</a:t>
            </a:r>
          </a:p>
        </p:txBody>
      </p:sp>
      <p:sp>
        <p:nvSpPr>
          <p:cNvPr id="4" name="Rectangle 2"/>
          <p:cNvSpPr txBox="1">
            <a:spLocks noChangeArrowheads="1"/>
          </p:cNvSpPr>
          <p:nvPr/>
        </p:nvSpPr>
        <p:spPr>
          <a:xfrm>
            <a:off x="1319305" y="1206152"/>
            <a:ext cx="5335651" cy="594122"/>
          </a:xfrm>
          <a:prstGeom prst="rect">
            <a:avLst/>
          </a:prstGeom>
        </p:spPr>
        <p:txBody>
          <a:bodyPr/>
          <a:lstStyle/>
          <a:p>
            <a:pPr>
              <a:defRPr/>
            </a:pPr>
            <a:r>
              <a:rPr lang="en-US" sz="1350" dirty="0"/>
              <a:t>“If a window in a building is broken and left unrepaired, all the rest of the windows will soon be broken…”</a:t>
            </a:r>
          </a:p>
          <a:p>
            <a:pPr>
              <a:defRPr/>
            </a:pPr>
            <a:endParaRPr lang="en-US" sz="1350" dirty="0"/>
          </a:p>
        </p:txBody>
      </p:sp>
      <p:pic>
        <p:nvPicPr>
          <p:cNvPr id="1026" name="Picture 2" descr="File:Разбитые окна заброшенного кинотеатра, Санкт-Петербург..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8397"/>
            <a:ext cx="3987131" cy="277105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96832" y="796104"/>
            <a:ext cx="2626938" cy="369332"/>
          </a:xfrm>
          <a:prstGeom prst="rect">
            <a:avLst/>
          </a:prstGeom>
        </p:spPr>
        <p:txBody>
          <a:bodyPr wrap="none">
            <a:spAutoFit/>
          </a:bodyPr>
          <a:lstStyle/>
          <a:p>
            <a:r>
              <a:rPr lang="nl-BE" dirty="0" err="1"/>
              <a:t>Broken</a:t>
            </a:r>
            <a:r>
              <a:rPr lang="nl-BE" dirty="0"/>
              <a:t> </a:t>
            </a:r>
            <a:r>
              <a:rPr lang="nl-BE" dirty="0" err="1"/>
              <a:t>window</a:t>
            </a:r>
            <a:r>
              <a:rPr lang="nl-BE" dirty="0"/>
              <a:t> </a:t>
            </a:r>
            <a:r>
              <a:rPr lang="nl-BE" dirty="0" err="1"/>
              <a:t>syndrome</a:t>
            </a:r>
            <a:endParaRPr lang="nl-BE" dirty="0"/>
          </a:p>
        </p:txBody>
      </p:sp>
      <p:sp>
        <p:nvSpPr>
          <p:cNvPr id="11" name="Rectangle 2"/>
          <p:cNvSpPr txBox="1">
            <a:spLocks noChangeArrowheads="1"/>
          </p:cNvSpPr>
          <p:nvPr/>
        </p:nvSpPr>
        <p:spPr>
          <a:xfrm>
            <a:off x="4166365" y="3005388"/>
            <a:ext cx="3058257" cy="792163"/>
          </a:xfrm>
          <a:prstGeom prst="rect">
            <a:avLst/>
          </a:prstGeom>
        </p:spPr>
        <p:txBody>
          <a:bodyPr/>
          <a:lstStyle/>
          <a:p>
            <a:pPr fontAlgn="auto">
              <a:spcAft>
                <a:spcPts val="0"/>
              </a:spcAft>
              <a:defRPr/>
            </a:pPr>
            <a:r>
              <a:rPr lang="en-GB" sz="1400" dirty="0">
                <a:latin typeface="+mj-lt"/>
                <a:ea typeface="+mj-ea"/>
                <a:cs typeface="+mj-cs"/>
              </a:rPr>
              <a:t>understandable code</a:t>
            </a:r>
            <a:endParaRPr lang="nl-NL" sz="1400" dirty="0">
              <a:latin typeface="+mj-lt"/>
              <a:ea typeface="+mj-ea"/>
              <a:cs typeface="+mj-cs"/>
            </a:endParaRPr>
          </a:p>
        </p:txBody>
      </p:sp>
      <p:sp>
        <p:nvSpPr>
          <p:cNvPr id="12" name="Rectangle 2"/>
          <p:cNvSpPr txBox="1">
            <a:spLocks noChangeArrowheads="1"/>
          </p:cNvSpPr>
          <p:nvPr/>
        </p:nvSpPr>
        <p:spPr>
          <a:xfrm>
            <a:off x="4166365" y="3632379"/>
            <a:ext cx="4186603" cy="476892"/>
          </a:xfrm>
          <a:prstGeom prst="rect">
            <a:avLst/>
          </a:prstGeom>
        </p:spPr>
        <p:txBody>
          <a:bodyPr/>
          <a:lstStyle/>
          <a:p>
            <a:pPr fontAlgn="auto">
              <a:spcAft>
                <a:spcPts val="0"/>
              </a:spcAft>
              <a:defRPr/>
            </a:pPr>
            <a:r>
              <a:rPr lang="nl-NL" sz="1400" dirty="0" err="1">
                <a:latin typeface="+mj-lt"/>
                <a:ea typeface="+mj-ea"/>
                <a:cs typeface="+mj-cs"/>
              </a:rPr>
              <a:t>explains</a:t>
            </a:r>
            <a:r>
              <a:rPr lang="nl-NL" sz="1400" dirty="0">
                <a:latin typeface="+mj-lt"/>
                <a:ea typeface="+mj-ea"/>
                <a:cs typeface="+mj-cs"/>
              </a:rPr>
              <a:t> </a:t>
            </a:r>
            <a:r>
              <a:rPr lang="nl-NL" sz="1400" dirty="0" err="1">
                <a:latin typeface="+mj-lt"/>
                <a:ea typeface="+mj-ea"/>
                <a:cs typeface="+mj-cs"/>
              </a:rPr>
              <a:t>functionality</a:t>
            </a:r>
            <a:r>
              <a:rPr lang="nl-NL" sz="1400" dirty="0">
                <a:latin typeface="+mj-lt"/>
                <a:ea typeface="+mj-ea"/>
                <a:cs typeface="+mj-cs"/>
              </a:rPr>
              <a:t> </a:t>
            </a:r>
            <a:r>
              <a:rPr lang="nl-NL" sz="1400" dirty="0" err="1">
                <a:latin typeface="+mj-lt"/>
                <a:ea typeface="+mj-ea"/>
                <a:cs typeface="+mj-cs"/>
              </a:rPr>
              <a:t>better</a:t>
            </a:r>
            <a:r>
              <a:rPr lang="nl-NL" sz="1400" dirty="0">
                <a:latin typeface="+mj-lt"/>
                <a:ea typeface="+mj-ea"/>
                <a:cs typeface="+mj-cs"/>
              </a:rPr>
              <a:t> (readable)</a:t>
            </a:r>
          </a:p>
        </p:txBody>
      </p:sp>
      <p:sp>
        <p:nvSpPr>
          <p:cNvPr id="13" name="Rectangle 2"/>
          <p:cNvSpPr txBox="1">
            <a:spLocks noChangeArrowheads="1"/>
          </p:cNvSpPr>
          <p:nvPr/>
        </p:nvSpPr>
        <p:spPr>
          <a:xfrm>
            <a:off x="4139952" y="2378397"/>
            <a:ext cx="3788019" cy="792163"/>
          </a:xfrm>
          <a:prstGeom prst="rect">
            <a:avLst/>
          </a:prstGeom>
        </p:spPr>
        <p:txBody>
          <a:bodyPr/>
          <a:lstStyle/>
          <a:p>
            <a:pPr fontAlgn="auto">
              <a:spcAft>
                <a:spcPts val="0"/>
              </a:spcAft>
              <a:defRPr/>
            </a:pPr>
            <a:r>
              <a:rPr lang="en-GB" sz="1400" dirty="0">
                <a:latin typeface="+mj-lt"/>
                <a:ea typeface="+mj-ea"/>
                <a:cs typeface="+mj-cs"/>
              </a:rPr>
              <a:t>maintainable and adaptable</a:t>
            </a:r>
            <a:endParaRPr lang="nl-NL" sz="1400" dirty="0">
              <a:latin typeface="+mj-lt"/>
              <a:ea typeface="+mj-ea"/>
              <a:cs typeface="+mj-cs"/>
            </a:endParaRPr>
          </a:p>
        </p:txBody>
      </p:sp>
      <p:sp>
        <p:nvSpPr>
          <p:cNvPr id="14" name="Rectangle 2"/>
          <p:cNvSpPr txBox="1">
            <a:spLocks noChangeArrowheads="1"/>
          </p:cNvSpPr>
          <p:nvPr/>
        </p:nvSpPr>
        <p:spPr>
          <a:xfrm>
            <a:off x="4164285" y="3944099"/>
            <a:ext cx="3058257" cy="792162"/>
          </a:xfrm>
          <a:prstGeom prst="rect">
            <a:avLst/>
          </a:prstGeom>
        </p:spPr>
        <p:txBody>
          <a:bodyPr/>
          <a:lstStyle/>
          <a:p>
            <a:pPr fontAlgn="auto">
              <a:spcAft>
                <a:spcPts val="0"/>
              </a:spcAft>
              <a:defRPr/>
            </a:pPr>
            <a:r>
              <a:rPr lang="en-GB" sz="1400" dirty="0">
                <a:latin typeface="+mj-lt"/>
                <a:ea typeface="+mj-ea"/>
                <a:cs typeface="+mj-cs"/>
              </a:rPr>
              <a:t>detect errors in code</a:t>
            </a:r>
            <a:endParaRPr lang="nl-NL" sz="1400" dirty="0">
              <a:latin typeface="+mj-lt"/>
              <a:ea typeface="+mj-ea"/>
              <a:cs typeface="+mj-cs"/>
            </a:endParaRPr>
          </a:p>
        </p:txBody>
      </p:sp>
      <p:sp>
        <p:nvSpPr>
          <p:cNvPr id="15" name="Rectangle 2"/>
          <p:cNvSpPr txBox="1">
            <a:spLocks noChangeArrowheads="1"/>
          </p:cNvSpPr>
          <p:nvPr/>
        </p:nvSpPr>
        <p:spPr>
          <a:xfrm>
            <a:off x="4166365" y="4571090"/>
            <a:ext cx="3058258" cy="792163"/>
          </a:xfrm>
          <a:prstGeom prst="rect">
            <a:avLst/>
          </a:prstGeom>
        </p:spPr>
        <p:txBody>
          <a:bodyPr/>
          <a:lstStyle/>
          <a:p>
            <a:pPr fontAlgn="auto">
              <a:spcAft>
                <a:spcPts val="0"/>
              </a:spcAft>
              <a:defRPr/>
            </a:pPr>
            <a:r>
              <a:rPr lang="en-GB" sz="1400" dirty="0">
                <a:latin typeface="+mj-lt"/>
                <a:ea typeface="+mj-ea"/>
                <a:cs typeface="+mj-cs"/>
              </a:rPr>
              <a:t>develop faster</a:t>
            </a:r>
            <a:endParaRPr lang="nl-NL" sz="1400" dirty="0">
              <a:latin typeface="+mj-lt"/>
              <a:ea typeface="+mj-ea"/>
              <a:cs typeface="+mj-cs"/>
            </a:endParaRPr>
          </a:p>
        </p:txBody>
      </p:sp>
    </p:spTree>
    <p:extLst>
      <p:ext uri="{BB962C8B-B14F-4D97-AF65-F5344CB8AC3E}">
        <p14:creationId xmlns:p14="http://schemas.microsoft.com/office/powerpoint/2010/main" val="427859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nl-BE" dirty="0" err="1"/>
              <a:t>Refactoring</a:t>
            </a:r>
            <a:endParaRPr lang="nl-BE" dirty="0"/>
          </a:p>
        </p:txBody>
      </p:sp>
      <p:sp>
        <p:nvSpPr>
          <p:cNvPr id="5" name="Rectangle 2"/>
          <p:cNvSpPr txBox="1">
            <a:spLocks noChangeArrowheads="1"/>
          </p:cNvSpPr>
          <p:nvPr/>
        </p:nvSpPr>
        <p:spPr>
          <a:xfrm>
            <a:off x="1612726" y="3814672"/>
            <a:ext cx="2491000" cy="594122"/>
          </a:xfrm>
          <a:prstGeom prst="rect">
            <a:avLst/>
          </a:prstGeom>
        </p:spPr>
        <p:txBody>
          <a:bodyPr/>
          <a:lstStyle/>
          <a:p>
            <a:pPr>
              <a:defRPr/>
            </a:pPr>
            <a:r>
              <a:rPr lang="en-GB" sz="1350" dirty="0">
                <a:latin typeface="+mj-lt"/>
                <a:ea typeface="+mj-ea"/>
                <a:cs typeface="+mj-cs"/>
              </a:rPr>
              <a:t>change structure of the code</a:t>
            </a:r>
            <a:endParaRPr lang="nl-NL" sz="1350" dirty="0">
              <a:latin typeface="+mj-lt"/>
              <a:ea typeface="+mj-ea"/>
              <a:cs typeface="+mj-cs"/>
            </a:endParaRPr>
          </a:p>
        </p:txBody>
      </p:sp>
      <p:sp>
        <p:nvSpPr>
          <p:cNvPr id="8" name="Rectangle 2"/>
          <p:cNvSpPr txBox="1">
            <a:spLocks noChangeArrowheads="1"/>
          </p:cNvSpPr>
          <p:nvPr/>
        </p:nvSpPr>
        <p:spPr>
          <a:xfrm>
            <a:off x="4944177" y="3814671"/>
            <a:ext cx="2791558" cy="594122"/>
          </a:xfrm>
          <a:prstGeom prst="rect">
            <a:avLst/>
          </a:prstGeom>
        </p:spPr>
        <p:txBody>
          <a:bodyPr/>
          <a:lstStyle/>
          <a:p>
            <a:pPr>
              <a:defRPr/>
            </a:pPr>
            <a:r>
              <a:rPr lang="nl-NL" sz="1350" dirty="0">
                <a:latin typeface="+mj-lt"/>
                <a:ea typeface="+mj-ea"/>
                <a:cs typeface="+mj-cs"/>
              </a:rPr>
              <a:t>functionality doesn’t change</a:t>
            </a:r>
          </a:p>
        </p:txBody>
      </p:sp>
      <p:sp>
        <p:nvSpPr>
          <p:cNvPr id="6" name="Rectangle 2"/>
          <p:cNvSpPr txBox="1">
            <a:spLocks noChangeArrowheads="1"/>
          </p:cNvSpPr>
          <p:nvPr/>
        </p:nvSpPr>
        <p:spPr>
          <a:xfrm>
            <a:off x="2223000" y="930774"/>
            <a:ext cx="2293693" cy="594122"/>
          </a:xfrm>
          <a:prstGeom prst="rect">
            <a:avLst/>
          </a:prstGeom>
        </p:spPr>
        <p:txBody>
          <a:bodyPr/>
          <a:lstStyle/>
          <a:p>
            <a:pPr>
              <a:defRPr/>
            </a:pPr>
            <a:r>
              <a:rPr lang="en-GB" sz="1350" i="1" dirty="0">
                <a:latin typeface="+mj-lt"/>
                <a:ea typeface="+mj-ea"/>
                <a:cs typeface="+mj-cs"/>
              </a:rPr>
              <a:t>Keep the code clean</a:t>
            </a:r>
            <a:endParaRPr lang="nl-NL" sz="1350" i="1" dirty="0">
              <a:latin typeface="+mj-lt"/>
              <a:ea typeface="+mj-ea"/>
              <a:cs typeface="+mj-cs"/>
            </a:endParaRPr>
          </a:p>
        </p:txBody>
      </p:sp>
      <p:pic>
        <p:nvPicPr>
          <p:cNvPr id="7" name="Picture 6"/>
          <p:cNvPicPr>
            <a:picLocks noChangeAspect="1"/>
          </p:cNvPicPr>
          <p:nvPr/>
        </p:nvPicPr>
        <p:blipFill>
          <a:blip r:embed="rId3"/>
          <a:stretch>
            <a:fillRect/>
          </a:stretch>
        </p:blipFill>
        <p:spPr>
          <a:xfrm>
            <a:off x="1280583" y="1418851"/>
            <a:ext cx="6714067" cy="1107851"/>
          </a:xfrm>
          <a:prstGeom prst="rect">
            <a:avLst/>
          </a:prstGeom>
        </p:spPr>
      </p:pic>
      <p:sp>
        <p:nvSpPr>
          <p:cNvPr id="10" name="Rectangle 2"/>
          <p:cNvSpPr txBox="1">
            <a:spLocks noChangeArrowheads="1"/>
          </p:cNvSpPr>
          <p:nvPr/>
        </p:nvSpPr>
        <p:spPr>
          <a:xfrm>
            <a:off x="1200150"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1" name="Rectangle 2"/>
          <p:cNvSpPr txBox="1">
            <a:spLocks noChangeArrowheads="1"/>
          </p:cNvSpPr>
          <p:nvPr/>
        </p:nvSpPr>
        <p:spPr>
          <a:xfrm>
            <a:off x="2516188" y="2561850"/>
            <a:ext cx="1428750" cy="540000"/>
          </a:xfrm>
          <a:prstGeom prst="rect">
            <a:avLst/>
          </a:prstGeom>
        </p:spPr>
        <p:txBody>
          <a:bodyPr/>
          <a:lstStyle/>
          <a:p>
            <a:pPr algn="ctr">
              <a:defRPr/>
            </a:pPr>
            <a:r>
              <a:rPr lang="nl-BE" sz="1350" dirty="0">
                <a:latin typeface="+mj-lt"/>
                <a:ea typeface="+mj-ea"/>
                <a:cs typeface="+mj-cs"/>
              </a:rPr>
              <a:t>Improve structure little bit</a:t>
            </a:r>
            <a:endParaRPr lang="nl-NL" sz="1350" dirty="0">
              <a:latin typeface="+mj-lt"/>
              <a:ea typeface="+mj-ea"/>
              <a:cs typeface="+mj-cs"/>
            </a:endParaRPr>
          </a:p>
        </p:txBody>
      </p:sp>
      <p:sp>
        <p:nvSpPr>
          <p:cNvPr id="12" name="Rectangle 2"/>
          <p:cNvSpPr txBox="1">
            <a:spLocks noChangeArrowheads="1"/>
          </p:cNvSpPr>
          <p:nvPr/>
        </p:nvSpPr>
        <p:spPr>
          <a:xfrm>
            <a:off x="3946526"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3" name="Rectangle 2"/>
          <p:cNvSpPr txBox="1">
            <a:spLocks noChangeArrowheads="1"/>
          </p:cNvSpPr>
          <p:nvPr/>
        </p:nvSpPr>
        <p:spPr>
          <a:xfrm>
            <a:off x="6692900" y="2561850"/>
            <a:ext cx="1314450" cy="540000"/>
          </a:xfrm>
          <a:prstGeom prst="rect">
            <a:avLst/>
          </a:prstGeom>
        </p:spPr>
        <p:txBody>
          <a:bodyPr/>
          <a:lstStyle/>
          <a:p>
            <a:pPr algn="ctr">
              <a:defRPr/>
            </a:pPr>
            <a:r>
              <a:rPr lang="nl-BE" sz="1350" dirty="0">
                <a:latin typeface="+mj-lt"/>
                <a:ea typeface="+mj-ea"/>
                <a:cs typeface="+mj-cs"/>
              </a:rPr>
              <a:t>Run tests</a:t>
            </a:r>
            <a:endParaRPr lang="nl-NL" sz="1350" dirty="0">
              <a:latin typeface="+mj-lt"/>
              <a:ea typeface="+mj-ea"/>
              <a:cs typeface="+mj-cs"/>
            </a:endParaRPr>
          </a:p>
        </p:txBody>
      </p:sp>
      <p:sp>
        <p:nvSpPr>
          <p:cNvPr id="14" name="Rectangle 2"/>
          <p:cNvSpPr txBox="1">
            <a:spLocks noChangeArrowheads="1"/>
          </p:cNvSpPr>
          <p:nvPr/>
        </p:nvSpPr>
        <p:spPr>
          <a:xfrm>
            <a:off x="5262563" y="2561850"/>
            <a:ext cx="1428750" cy="540000"/>
          </a:xfrm>
          <a:prstGeom prst="rect">
            <a:avLst/>
          </a:prstGeom>
        </p:spPr>
        <p:txBody>
          <a:bodyPr/>
          <a:lstStyle/>
          <a:p>
            <a:pPr algn="ctr">
              <a:defRPr/>
            </a:pPr>
            <a:r>
              <a:rPr lang="nl-BE" sz="1350" dirty="0"/>
              <a:t>Improve structure little bit more</a:t>
            </a:r>
            <a:endParaRPr lang="nl-NL" sz="1350" dirty="0"/>
          </a:p>
        </p:txBody>
      </p:sp>
      <p:sp>
        <p:nvSpPr>
          <p:cNvPr id="2" name="Down Arrow 1"/>
          <p:cNvSpPr/>
          <p:nvPr/>
        </p:nvSpPr>
        <p:spPr>
          <a:xfrm>
            <a:off x="5948755" y="4111732"/>
            <a:ext cx="391200" cy="2970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
        <p:nvSpPr>
          <p:cNvPr id="15" name="Rectangle 2"/>
          <p:cNvSpPr txBox="1">
            <a:spLocks noChangeArrowheads="1"/>
          </p:cNvSpPr>
          <p:nvPr/>
        </p:nvSpPr>
        <p:spPr>
          <a:xfrm>
            <a:off x="4944177" y="4467259"/>
            <a:ext cx="2791558" cy="594122"/>
          </a:xfrm>
          <a:prstGeom prst="rect">
            <a:avLst/>
          </a:prstGeom>
        </p:spPr>
        <p:txBody>
          <a:bodyPr/>
          <a:lstStyle/>
          <a:p>
            <a:pPr>
              <a:defRPr/>
            </a:pPr>
            <a:r>
              <a:rPr lang="nl-NL" sz="1350" dirty="0" err="1">
                <a:latin typeface="+mj-lt"/>
                <a:ea typeface="+mj-ea"/>
                <a:cs typeface="+mj-cs"/>
              </a:rPr>
              <a:t>unmodified</a:t>
            </a:r>
            <a:r>
              <a:rPr lang="nl-NL" sz="1350" dirty="0">
                <a:latin typeface="+mj-lt"/>
                <a:ea typeface="+mj-ea"/>
                <a:cs typeface="+mj-cs"/>
              </a:rPr>
              <a:t> tests </a:t>
            </a:r>
            <a:r>
              <a:rPr lang="nl-NL" sz="1350" dirty="0" err="1">
                <a:latin typeface="+mj-lt"/>
                <a:ea typeface="+mj-ea"/>
                <a:cs typeface="+mj-cs"/>
              </a:rPr>
              <a:t>still</a:t>
            </a:r>
            <a:r>
              <a:rPr lang="nl-NL" sz="1350" dirty="0">
                <a:latin typeface="+mj-lt"/>
                <a:ea typeface="+mj-ea"/>
                <a:cs typeface="+mj-cs"/>
              </a:rPr>
              <a:t> </a:t>
            </a:r>
            <a:r>
              <a:rPr lang="nl-NL" sz="1350" dirty="0" err="1">
                <a:latin typeface="+mj-lt"/>
                <a:ea typeface="+mj-ea"/>
                <a:cs typeface="+mj-cs"/>
              </a:rPr>
              <a:t>work</a:t>
            </a:r>
            <a:endParaRPr lang="nl-NL" sz="1350" dirty="0">
              <a:latin typeface="+mj-lt"/>
              <a:ea typeface="+mj-ea"/>
              <a:cs typeface="+mj-cs"/>
            </a:endParaRPr>
          </a:p>
        </p:txBody>
      </p:sp>
    </p:spTree>
    <p:extLst>
      <p:ext uri="{BB962C8B-B14F-4D97-AF65-F5344CB8AC3E}">
        <p14:creationId xmlns:p14="http://schemas.microsoft.com/office/powerpoint/2010/main" val="88884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Pick a story</a:t>
            </a:r>
            <a:endParaRPr lang="en-US" dirty="0"/>
          </a:p>
        </p:txBody>
      </p:sp>
      <p:pic>
        <p:nvPicPr>
          <p:cNvPr id="4" name="Picture 3" descr="IMG_002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5646"/>
            <a:ext cx="5261781" cy="3507854"/>
          </a:xfrm>
          <a:prstGeom prst="rect">
            <a:avLst/>
          </a:prstGeom>
        </p:spPr>
      </p:pic>
      <p:sp>
        <p:nvSpPr>
          <p:cNvPr id="5" name="Rectangle 2"/>
          <p:cNvSpPr txBox="1">
            <a:spLocks noChangeArrowheads="1"/>
          </p:cNvSpPr>
          <p:nvPr/>
        </p:nvSpPr>
        <p:spPr>
          <a:xfrm>
            <a:off x="5429250" y="1644758"/>
            <a:ext cx="2571750" cy="540000"/>
          </a:xfrm>
          <a:prstGeom prst="rect">
            <a:avLst/>
          </a:prstGeom>
        </p:spPr>
        <p:txBody>
          <a:bodyPr/>
          <a:lstStyle/>
          <a:p>
            <a:pPr>
              <a:defRPr/>
            </a:pPr>
            <a:r>
              <a:rPr lang="en-GB" sz="1400" dirty="0">
                <a:latin typeface="+mj-lt"/>
                <a:ea typeface="+mj-ea"/>
                <a:cs typeface="+mj-cs"/>
              </a:rPr>
              <a:t>big, risky, valuable stories first</a:t>
            </a:r>
            <a:endParaRPr lang="nl-NL" sz="1400" dirty="0">
              <a:latin typeface="+mj-lt"/>
              <a:ea typeface="+mj-ea"/>
              <a:cs typeface="+mj-cs"/>
            </a:endParaRPr>
          </a:p>
        </p:txBody>
      </p:sp>
      <p:sp>
        <p:nvSpPr>
          <p:cNvPr id="8" name="Rectangle 2"/>
          <p:cNvSpPr txBox="1">
            <a:spLocks noChangeArrowheads="1"/>
          </p:cNvSpPr>
          <p:nvPr/>
        </p:nvSpPr>
        <p:spPr>
          <a:xfrm>
            <a:off x="5429250" y="2206733"/>
            <a:ext cx="2571750" cy="540000"/>
          </a:xfrm>
          <a:prstGeom prst="rect">
            <a:avLst/>
          </a:prstGeom>
        </p:spPr>
        <p:txBody>
          <a:bodyPr/>
          <a:lstStyle/>
          <a:p>
            <a:pPr>
              <a:defRPr/>
            </a:pPr>
            <a:r>
              <a:rPr lang="en-US" sz="1400" dirty="0">
                <a:latin typeface="+mj-lt"/>
                <a:ea typeface="+mj-ea"/>
                <a:cs typeface="+mj-cs"/>
              </a:rPr>
              <a:t>t</a:t>
            </a:r>
            <a:r>
              <a:rPr lang="nl-BE" sz="1400" dirty="0">
                <a:latin typeface="+mj-lt"/>
                <a:ea typeface="+mj-ea"/>
                <a:cs typeface="+mj-cs"/>
              </a:rPr>
              <a:t>eam decision</a:t>
            </a:r>
            <a:endParaRPr lang="nl-NL" sz="1400" dirty="0">
              <a:latin typeface="+mj-lt"/>
              <a:ea typeface="+mj-ea"/>
              <a:cs typeface="+mj-cs"/>
            </a:endParaRPr>
          </a:p>
        </p:txBody>
      </p:sp>
      <p:sp>
        <p:nvSpPr>
          <p:cNvPr id="6" name="Rectangle 2"/>
          <p:cNvSpPr txBox="1">
            <a:spLocks noChangeArrowheads="1"/>
          </p:cNvSpPr>
          <p:nvPr/>
        </p:nvSpPr>
        <p:spPr>
          <a:xfrm>
            <a:off x="5429250" y="2768708"/>
            <a:ext cx="2571750" cy="540000"/>
          </a:xfrm>
          <a:prstGeom prst="rect">
            <a:avLst/>
          </a:prstGeom>
        </p:spPr>
        <p:txBody>
          <a:bodyPr/>
          <a:lstStyle/>
          <a:p>
            <a:pPr>
              <a:defRPr/>
            </a:pPr>
            <a:r>
              <a:rPr lang="nl-BE" sz="1400" dirty="0">
                <a:latin typeface="+mj-lt"/>
                <a:ea typeface="+mj-ea"/>
                <a:cs typeface="+mj-cs"/>
              </a:rPr>
              <a:t>stop </a:t>
            </a:r>
            <a:r>
              <a:rPr lang="nl-BE" sz="1400" dirty="0" err="1">
                <a:latin typeface="+mj-lt"/>
                <a:ea typeface="+mj-ea"/>
                <a:cs typeface="+mj-cs"/>
              </a:rPr>
              <a:t>starting</a:t>
            </a:r>
            <a:r>
              <a:rPr lang="nl-BE" sz="1400" dirty="0">
                <a:latin typeface="+mj-lt"/>
                <a:ea typeface="+mj-ea"/>
                <a:cs typeface="+mj-cs"/>
              </a:rPr>
              <a:t>, start finishing</a:t>
            </a:r>
            <a:endParaRPr lang="nl-NL" sz="1400" dirty="0">
              <a:latin typeface="+mj-lt"/>
              <a:ea typeface="+mj-ea"/>
              <a:cs typeface="+mj-cs"/>
            </a:endParaRPr>
          </a:p>
        </p:txBody>
      </p:sp>
    </p:spTree>
    <p:extLst>
      <p:ext uri="{BB962C8B-B14F-4D97-AF65-F5344CB8AC3E}">
        <p14:creationId xmlns:p14="http://schemas.microsoft.com/office/powerpoint/2010/main" val="2078197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nl-BE"/>
              <a:t>When?</a:t>
            </a:r>
          </a:p>
        </p:txBody>
      </p:sp>
      <p:sp>
        <p:nvSpPr>
          <p:cNvPr id="5" name="Rectangle 2"/>
          <p:cNvSpPr txBox="1">
            <a:spLocks noChangeArrowheads="1"/>
          </p:cNvSpPr>
          <p:nvPr/>
        </p:nvSpPr>
        <p:spPr>
          <a:xfrm>
            <a:off x="4945020" y="1788778"/>
            <a:ext cx="2941027" cy="594122"/>
          </a:xfrm>
          <a:prstGeom prst="rect">
            <a:avLst/>
          </a:prstGeom>
        </p:spPr>
        <p:txBody>
          <a:bodyPr/>
          <a:lstStyle/>
          <a:p>
            <a:pPr>
              <a:defRPr/>
            </a:pPr>
            <a:r>
              <a:rPr lang="en-GB" sz="1350" dirty="0">
                <a:latin typeface="+mj-lt"/>
                <a:ea typeface="+mj-ea"/>
                <a:cs typeface="+mj-cs"/>
              </a:rPr>
              <a:t>always (fixing bugs, developing stories)</a:t>
            </a:r>
            <a:endParaRPr lang="nl-NL" sz="1350" dirty="0">
              <a:latin typeface="+mj-lt"/>
              <a:ea typeface="+mj-ea"/>
              <a:cs typeface="+mj-cs"/>
            </a:endParaRPr>
          </a:p>
        </p:txBody>
      </p:sp>
      <p:sp>
        <p:nvSpPr>
          <p:cNvPr id="8" name="Rectangle 2"/>
          <p:cNvSpPr txBox="1">
            <a:spLocks noChangeArrowheads="1"/>
          </p:cNvSpPr>
          <p:nvPr/>
        </p:nvSpPr>
        <p:spPr>
          <a:xfrm>
            <a:off x="4945019" y="3316990"/>
            <a:ext cx="2293694" cy="594122"/>
          </a:xfrm>
          <a:prstGeom prst="rect">
            <a:avLst/>
          </a:prstGeom>
        </p:spPr>
        <p:txBody>
          <a:bodyPr/>
          <a:lstStyle/>
          <a:p>
            <a:pPr>
              <a:defRPr/>
            </a:pPr>
            <a:r>
              <a:rPr lang="nl-NL" sz="1350" dirty="0">
                <a:latin typeface="+mj-lt"/>
                <a:ea typeface="+mj-ea"/>
                <a:cs typeface="+mj-cs"/>
              </a:rPr>
              <a:t>while reading code</a:t>
            </a:r>
          </a:p>
        </p:txBody>
      </p:sp>
      <p:sp>
        <p:nvSpPr>
          <p:cNvPr id="6" name="Rectangle 2"/>
          <p:cNvSpPr txBox="1">
            <a:spLocks noChangeArrowheads="1"/>
          </p:cNvSpPr>
          <p:nvPr/>
        </p:nvSpPr>
        <p:spPr>
          <a:xfrm>
            <a:off x="4945020" y="2552884"/>
            <a:ext cx="2941027" cy="594122"/>
          </a:xfrm>
          <a:prstGeom prst="rect">
            <a:avLst/>
          </a:prstGeom>
        </p:spPr>
        <p:txBody>
          <a:bodyPr/>
          <a:lstStyle/>
          <a:p>
            <a:pPr>
              <a:defRPr/>
            </a:pPr>
            <a:r>
              <a:rPr lang="en-GB" sz="1350" dirty="0">
                <a:latin typeface="+mj-lt"/>
                <a:ea typeface="+mj-ea"/>
                <a:cs typeface="+mj-cs"/>
              </a:rPr>
              <a:t>before implementing functionality</a:t>
            </a:r>
            <a:endParaRPr lang="nl-NL" sz="1350" dirty="0">
              <a:latin typeface="+mj-lt"/>
              <a:ea typeface="+mj-ea"/>
              <a:cs typeface="+mj-cs"/>
            </a:endParaRPr>
          </a:p>
        </p:txBody>
      </p:sp>
      <p:sp>
        <p:nvSpPr>
          <p:cNvPr id="7" name="Rectangle 2"/>
          <p:cNvSpPr txBox="1">
            <a:spLocks noChangeArrowheads="1"/>
          </p:cNvSpPr>
          <p:nvPr/>
        </p:nvSpPr>
        <p:spPr>
          <a:xfrm>
            <a:off x="4945019" y="4081098"/>
            <a:ext cx="2293694" cy="594122"/>
          </a:xfrm>
          <a:prstGeom prst="rect">
            <a:avLst/>
          </a:prstGeom>
        </p:spPr>
        <p:txBody>
          <a:bodyPr/>
          <a:lstStyle/>
          <a:p>
            <a:pPr>
              <a:defRPr/>
            </a:pPr>
            <a:r>
              <a:rPr lang="en-GB" sz="1350" dirty="0">
                <a:solidFill>
                  <a:srgbClr val="FF0000"/>
                </a:solidFill>
                <a:latin typeface="+mj-lt"/>
                <a:ea typeface="+mj-ea"/>
                <a:cs typeface="+mj-cs"/>
              </a:rPr>
              <a:t>NO</a:t>
            </a:r>
            <a:r>
              <a:rPr lang="en-GB" sz="1350" dirty="0">
                <a:latin typeface="+mj-lt"/>
                <a:ea typeface="+mj-ea"/>
                <a:cs typeface="+mj-cs"/>
              </a:rPr>
              <a:t> ‘</a:t>
            </a:r>
            <a:r>
              <a:rPr lang="en-GB" sz="1350" dirty="0" err="1">
                <a:latin typeface="+mj-lt"/>
                <a:ea typeface="+mj-ea"/>
                <a:cs typeface="+mj-cs"/>
              </a:rPr>
              <a:t>refactor</a:t>
            </a:r>
            <a:r>
              <a:rPr lang="en-GB" sz="1350" dirty="0">
                <a:latin typeface="+mj-lt"/>
                <a:ea typeface="+mj-ea"/>
                <a:cs typeface="+mj-cs"/>
              </a:rPr>
              <a:t> sprints’</a:t>
            </a:r>
            <a:endParaRPr lang="nl-NL" sz="1350" dirty="0">
              <a:latin typeface="+mj-lt"/>
              <a:ea typeface="+mj-ea"/>
              <a:cs typeface="+mj-cs"/>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917" y="1864990"/>
            <a:ext cx="3663554" cy="257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599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22493" y="2139346"/>
            <a:ext cx="2293693" cy="594122"/>
          </a:xfrm>
          <a:prstGeom prst="rect">
            <a:avLst/>
          </a:prstGeom>
        </p:spPr>
        <p:txBody>
          <a:bodyPr/>
          <a:lstStyle/>
          <a:p>
            <a:pPr>
              <a:defRPr/>
            </a:pPr>
            <a:r>
              <a:rPr lang="en-GB" sz="1350" dirty="0">
                <a:latin typeface="+mj-lt"/>
                <a:ea typeface="+mj-ea"/>
                <a:cs typeface="+mj-cs"/>
              </a:rPr>
              <a:t>typical bad code structure</a:t>
            </a:r>
            <a:endParaRPr lang="nl-NL" sz="1350" dirty="0">
              <a:latin typeface="+mj-lt"/>
              <a:ea typeface="+mj-ea"/>
              <a:cs typeface="+mj-cs"/>
            </a:endParaRPr>
          </a:p>
        </p:txBody>
      </p:sp>
      <p:sp>
        <p:nvSpPr>
          <p:cNvPr id="6" name="Rectangle 2"/>
          <p:cNvSpPr txBox="1">
            <a:spLocks noChangeArrowheads="1"/>
          </p:cNvSpPr>
          <p:nvPr/>
        </p:nvSpPr>
        <p:spPr>
          <a:xfrm>
            <a:off x="4122493" y="2906824"/>
            <a:ext cx="2890472" cy="594122"/>
          </a:xfrm>
          <a:prstGeom prst="rect">
            <a:avLst/>
          </a:prstGeom>
        </p:spPr>
        <p:txBody>
          <a:bodyPr/>
          <a:lstStyle/>
          <a:p>
            <a:pPr>
              <a:defRPr/>
            </a:pPr>
            <a:r>
              <a:rPr lang="en-GB" sz="1350" dirty="0">
                <a:latin typeface="+mj-lt"/>
                <a:ea typeface="+mj-ea"/>
                <a:cs typeface="+mj-cs"/>
              </a:rPr>
              <a:t>improve by refactoring</a:t>
            </a:r>
            <a:endParaRPr lang="nl-NL" sz="1350" dirty="0">
              <a:latin typeface="+mj-lt"/>
              <a:ea typeface="+mj-ea"/>
              <a:cs typeface="+mj-cs"/>
            </a:endParaRPr>
          </a:p>
        </p:txBody>
      </p:sp>
      <p:sp>
        <p:nvSpPr>
          <p:cNvPr id="7" name="Rectangle 2"/>
          <p:cNvSpPr txBox="1">
            <a:spLocks noChangeArrowheads="1"/>
          </p:cNvSpPr>
          <p:nvPr/>
        </p:nvSpPr>
        <p:spPr>
          <a:xfrm>
            <a:off x="4122493" y="4308872"/>
            <a:ext cx="4287349" cy="594122"/>
          </a:xfrm>
          <a:prstGeom prst="rect">
            <a:avLst/>
          </a:prstGeom>
        </p:spPr>
        <p:txBody>
          <a:bodyPr/>
          <a:lstStyle/>
          <a:p>
            <a:pPr>
              <a:defRPr/>
            </a:pPr>
            <a:r>
              <a:rPr lang="en-GB" sz="1350" dirty="0" err="1">
                <a:latin typeface="+mj-lt"/>
                <a:ea typeface="+mj-ea"/>
                <a:cs typeface="+mj-cs"/>
              </a:rPr>
              <a:t>eg</a:t>
            </a:r>
            <a:r>
              <a:rPr lang="en-GB" sz="1350" dirty="0">
                <a:latin typeface="+mj-lt"/>
                <a:ea typeface="+mj-ea"/>
                <a:cs typeface="+mj-cs"/>
              </a:rPr>
              <a:t>: duplicate code, long method, feature envy  </a:t>
            </a:r>
            <a:endParaRPr lang="nl-NL" sz="1350" dirty="0">
              <a:latin typeface="+mj-lt"/>
              <a:ea typeface="+mj-ea"/>
              <a:cs typeface="+mj-cs"/>
            </a:endParaRPr>
          </a:p>
        </p:txBody>
      </p:sp>
      <p:pic>
        <p:nvPicPr>
          <p:cNvPr id="8" name="Picture 2" descr="http://2.bp.blogspot.com/_IbkhPOy5cIs/TJNZU7VFF9I/AAAAAAAAAUM/0VvUbw5mQ6Y/s1600/Bad+smell+with+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785" y="2130120"/>
            <a:ext cx="2365505" cy="2146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122493" y="3582622"/>
            <a:ext cx="2492619" cy="594122"/>
          </a:xfrm>
          <a:prstGeom prst="rect">
            <a:avLst/>
          </a:prstGeom>
        </p:spPr>
        <p:txBody>
          <a:bodyPr/>
          <a:lstStyle/>
          <a:p>
            <a:pPr>
              <a:defRPr/>
            </a:pPr>
            <a:r>
              <a:rPr lang="en-GB" sz="1350" dirty="0">
                <a:latin typeface="+mj-lt"/>
                <a:ea typeface="+mj-ea"/>
                <a:cs typeface="+mj-cs"/>
              </a:rPr>
              <a:t>production- and test code</a:t>
            </a:r>
            <a:endParaRPr lang="nl-NL" sz="1350" dirty="0">
              <a:latin typeface="+mj-lt"/>
              <a:ea typeface="+mj-ea"/>
              <a:cs typeface="+mj-cs"/>
            </a:endParaRPr>
          </a:p>
        </p:txBody>
      </p:sp>
      <p:sp>
        <p:nvSpPr>
          <p:cNvPr id="4" name="Title 3"/>
          <p:cNvSpPr>
            <a:spLocks noGrp="1"/>
          </p:cNvSpPr>
          <p:nvPr>
            <p:ph type="title"/>
          </p:nvPr>
        </p:nvSpPr>
        <p:spPr/>
        <p:txBody>
          <a:bodyPr/>
          <a:lstStyle/>
          <a:p>
            <a:r>
              <a:rPr lang="nl-BE" dirty="0"/>
              <a:t>Code </a:t>
            </a:r>
            <a:r>
              <a:rPr lang="nl-BE" dirty="0" err="1"/>
              <a:t>smells</a:t>
            </a:r>
            <a:endParaRPr lang="nl-BE" dirty="0"/>
          </a:p>
        </p:txBody>
      </p:sp>
    </p:spTree>
    <p:extLst>
      <p:ext uri="{BB962C8B-B14F-4D97-AF65-F5344CB8AC3E}">
        <p14:creationId xmlns:p14="http://schemas.microsoft.com/office/powerpoint/2010/main" val="1740391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nl-BE"/>
              <a:t>Duplication</a:t>
            </a:r>
          </a:p>
        </p:txBody>
      </p:sp>
      <p:sp>
        <p:nvSpPr>
          <p:cNvPr id="5" name="Rectangle 2"/>
          <p:cNvSpPr txBox="1">
            <a:spLocks noChangeArrowheads="1"/>
          </p:cNvSpPr>
          <p:nvPr/>
        </p:nvSpPr>
        <p:spPr>
          <a:xfrm>
            <a:off x="3604831" y="1948195"/>
            <a:ext cx="4387361" cy="594122"/>
          </a:xfrm>
          <a:prstGeom prst="rect">
            <a:avLst/>
          </a:prstGeom>
        </p:spPr>
        <p:txBody>
          <a:bodyPr/>
          <a:lstStyle/>
          <a:p>
            <a:pPr>
              <a:defRPr/>
            </a:pPr>
            <a:r>
              <a:rPr lang="en-GB" sz="1350" dirty="0">
                <a:latin typeface="+mj-lt"/>
                <a:ea typeface="+mj-ea"/>
                <a:cs typeface="+mj-cs"/>
              </a:rPr>
              <a:t>same code structure in more than one place</a:t>
            </a:r>
            <a:endParaRPr lang="nl-NL" sz="1350" dirty="0">
              <a:latin typeface="+mj-lt"/>
              <a:ea typeface="+mj-ea"/>
              <a:cs typeface="+mj-cs"/>
            </a:endParaRPr>
          </a:p>
        </p:txBody>
      </p:sp>
      <p:sp>
        <p:nvSpPr>
          <p:cNvPr id="6" name="Rectangle 2"/>
          <p:cNvSpPr txBox="1">
            <a:spLocks noChangeArrowheads="1"/>
          </p:cNvSpPr>
          <p:nvPr/>
        </p:nvSpPr>
        <p:spPr>
          <a:xfrm>
            <a:off x="3604830" y="2663064"/>
            <a:ext cx="4686300" cy="594122"/>
          </a:xfrm>
          <a:prstGeom prst="rect">
            <a:avLst/>
          </a:prstGeom>
        </p:spPr>
        <p:txBody>
          <a:bodyPr/>
          <a:lstStyle/>
          <a:p>
            <a:pPr>
              <a:defRPr/>
            </a:pPr>
            <a:r>
              <a:rPr lang="en-GB" sz="1350" dirty="0">
                <a:latin typeface="+mj-lt"/>
                <a:ea typeface="+mj-ea"/>
                <a:cs typeface="+mj-cs"/>
              </a:rPr>
              <a:t>same functionality implemented differently</a:t>
            </a:r>
            <a:endParaRPr lang="nl-NL" sz="1350" dirty="0">
              <a:latin typeface="+mj-lt"/>
              <a:ea typeface="+mj-ea"/>
              <a:cs typeface="+mj-cs"/>
            </a:endParaRPr>
          </a:p>
        </p:txBody>
      </p:sp>
      <p:sp>
        <p:nvSpPr>
          <p:cNvPr id="7" name="Rectangle 2"/>
          <p:cNvSpPr txBox="1">
            <a:spLocks noChangeArrowheads="1"/>
          </p:cNvSpPr>
          <p:nvPr/>
        </p:nvSpPr>
        <p:spPr>
          <a:xfrm>
            <a:off x="3604831" y="3377933"/>
            <a:ext cx="2790458" cy="594122"/>
          </a:xfrm>
          <a:prstGeom prst="rect">
            <a:avLst/>
          </a:prstGeom>
        </p:spPr>
        <p:txBody>
          <a:bodyPr/>
          <a:lstStyle/>
          <a:p>
            <a:pPr>
              <a:defRPr/>
            </a:pPr>
            <a:r>
              <a:rPr lang="en-GB" sz="1350" dirty="0">
                <a:latin typeface="+mj-lt"/>
                <a:ea typeface="+mj-ea"/>
                <a:cs typeface="+mj-cs"/>
              </a:rPr>
              <a:t>in different places</a:t>
            </a:r>
            <a:endParaRPr lang="nl-NL" sz="1350" dirty="0">
              <a:latin typeface="+mj-lt"/>
              <a:ea typeface="+mj-ea"/>
              <a:cs typeface="+mj-cs"/>
            </a:endParaRPr>
          </a:p>
        </p:txBody>
      </p:sp>
      <p:sp>
        <p:nvSpPr>
          <p:cNvPr id="8" name="Rectangle 2"/>
          <p:cNvSpPr txBox="1">
            <a:spLocks noChangeArrowheads="1"/>
          </p:cNvSpPr>
          <p:nvPr/>
        </p:nvSpPr>
        <p:spPr>
          <a:xfrm>
            <a:off x="3604830" y="4092802"/>
            <a:ext cx="4236794" cy="594122"/>
          </a:xfrm>
          <a:prstGeom prst="rect">
            <a:avLst/>
          </a:prstGeom>
        </p:spPr>
        <p:txBody>
          <a:bodyPr/>
          <a:lstStyle/>
          <a:p>
            <a:pPr>
              <a:defRPr/>
            </a:pPr>
            <a:r>
              <a:rPr lang="nl-BE" sz="1350" dirty="0">
                <a:sym typeface="Wingdings" pitchFamily="2" charset="2"/>
              </a:rPr>
              <a:t>E</a:t>
            </a:r>
            <a:r>
              <a:rPr lang="nl-BE" sz="1350" dirty="0"/>
              <a:t>xtract Method, Form Template, Extract Class</a:t>
            </a:r>
            <a:endParaRPr lang="nl-NL" sz="1350" dirty="0">
              <a:ea typeface="+mj-ea"/>
              <a:cs typeface="+mj-cs"/>
            </a:endParaRPr>
          </a:p>
        </p:txBody>
      </p:sp>
      <p:sp>
        <p:nvSpPr>
          <p:cNvPr id="10" name="Rectangle 2"/>
          <p:cNvSpPr txBox="1">
            <a:spLocks noChangeArrowheads="1"/>
          </p:cNvSpPr>
          <p:nvPr/>
        </p:nvSpPr>
        <p:spPr>
          <a:xfrm>
            <a:off x="1440000" y="850421"/>
            <a:ext cx="3379543" cy="594122"/>
          </a:xfrm>
          <a:prstGeom prst="rect">
            <a:avLst/>
          </a:prstGeom>
        </p:spPr>
        <p:txBody>
          <a:bodyPr/>
          <a:lstStyle/>
          <a:p>
            <a:pPr>
              <a:defRPr/>
            </a:pPr>
            <a:r>
              <a:rPr lang="en-GB" sz="1350" i="1" dirty="0">
                <a:latin typeface="+mj-lt"/>
                <a:ea typeface="+mj-ea"/>
                <a:cs typeface="+mj-cs"/>
              </a:rPr>
              <a:t>the root of all evil</a:t>
            </a:r>
            <a:endParaRPr lang="nl-NL" sz="1350" i="1" dirty="0">
              <a:latin typeface="+mj-lt"/>
              <a:ea typeface="+mj-ea"/>
              <a:cs typeface="+mj-cs"/>
            </a:endParaRPr>
          </a:p>
        </p:txBody>
      </p:sp>
      <p:pic>
        <p:nvPicPr>
          <p:cNvPr id="2050" name="Picture 2" descr="http://www.delete-duplicate-files.com/images/how-duplicate-files-app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555" y="1832456"/>
            <a:ext cx="2143125" cy="213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78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nl-BE"/>
              <a:t>Long method</a:t>
            </a:r>
          </a:p>
        </p:txBody>
      </p:sp>
      <p:sp>
        <p:nvSpPr>
          <p:cNvPr id="5" name="Rectangle 2"/>
          <p:cNvSpPr txBox="1">
            <a:spLocks noChangeArrowheads="1"/>
          </p:cNvSpPr>
          <p:nvPr/>
        </p:nvSpPr>
        <p:spPr>
          <a:xfrm>
            <a:off x="3651556" y="2344014"/>
            <a:ext cx="2293694" cy="594122"/>
          </a:xfrm>
          <a:prstGeom prst="rect">
            <a:avLst/>
          </a:prstGeom>
        </p:spPr>
        <p:txBody>
          <a:bodyPr/>
          <a:lstStyle/>
          <a:p>
            <a:pPr>
              <a:defRPr/>
            </a:pPr>
            <a:r>
              <a:rPr lang="en-GB" sz="1350" dirty="0">
                <a:latin typeface="+mj-lt"/>
                <a:ea typeface="+mj-ea"/>
                <a:cs typeface="+mj-cs"/>
              </a:rPr>
              <a:t>difficult to understand</a:t>
            </a:r>
            <a:endParaRPr lang="nl-NL" sz="1350" dirty="0">
              <a:latin typeface="+mj-lt"/>
              <a:ea typeface="+mj-ea"/>
              <a:cs typeface="+mj-cs"/>
            </a:endParaRPr>
          </a:p>
        </p:txBody>
      </p:sp>
      <p:sp>
        <p:nvSpPr>
          <p:cNvPr id="6" name="Rectangle 2"/>
          <p:cNvSpPr txBox="1">
            <a:spLocks noChangeArrowheads="1"/>
          </p:cNvSpPr>
          <p:nvPr/>
        </p:nvSpPr>
        <p:spPr>
          <a:xfrm>
            <a:off x="3651556" y="1687161"/>
            <a:ext cx="3589460" cy="594122"/>
          </a:xfrm>
          <a:prstGeom prst="rect">
            <a:avLst/>
          </a:prstGeom>
        </p:spPr>
        <p:txBody>
          <a:bodyPr/>
          <a:lstStyle/>
          <a:p>
            <a:pPr>
              <a:defRPr/>
            </a:pPr>
            <a:r>
              <a:rPr lang="en-GB" sz="1350" dirty="0">
                <a:latin typeface="+mj-lt"/>
                <a:ea typeface="+mj-ea"/>
                <a:cs typeface="+mj-cs"/>
              </a:rPr>
              <a:t>multiple responsibilities</a:t>
            </a:r>
            <a:endParaRPr lang="nl-NL" sz="1350" dirty="0">
              <a:latin typeface="+mj-lt"/>
              <a:ea typeface="+mj-ea"/>
              <a:cs typeface="+mj-cs"/>
            </a:endParaRPr>
          </a:p>
        </p:txBody>
      </p:sp>
      <p:sp>
        <p:nvSpPr>
          <p:cNvPr id="7" name="Rectangle 2"/>
          <p:cNvSpPr txBox="1">
            <a:spLocks noChangeArrowheads="1"/>
          </p:cNvSpPr>
          <p:nvPr/>
        </p:nvSpPr>
        <p:spPr>
          <a:xfrm>
            <a:off x="3651556" y="3657719"/>
            <a:ext cx="2841015" cy="594122"/>
          </a:xfrm>
          <a:prstGeom prst="rect">
            <a:avLst/>
          </a:prstGeom>
        </p:spPr>
        <p:txBody>
          <a:bodyPr/>
          <a:lstStyle/>
          <a:p>
            <a:pPr>
              <a:defRPr/>
            </a:pPr>
            <a:r>
              <a:rPr lang="en-GB" sz="1350" dirty="0">
                <a:latin typeface="+mj-lt"/>
                <a:ea typeface="+mj-ea"/>
                <a:cs typeface="+mj-cs"/>
              </a:rPr>
              <a:t>comments in method?</a:t>
            </a:r>
            <a:endParaRPr lang="nl-NL" sz="1350" dirty="0">
              <a:latin typeface="+mj-lt"/>
              <a:ea typeface="+mj-ea"/>
              <a:cs typeface="+mj-cs"/>
            </a:endParaRPr>
          </a:p>
        </p:txBody>
      </p:sp>
      <p:sp>
        <p:nvSpPr>
          <p:cNvPr id="8" name="Rectangle 2"/>
          <p:cNvSpPr txBox="1">
            <a:spLocks noChangeArrowheads="1"/>
          </p:cNvSpPr>
          <p:nvPr/>
        </p:nvSpPr>
        <p:spPr>
          <a:xfrm>
            <a:off x="3651556" y="4314572"/>
            <a:ext cx="4187336" cy="594122"/>
          </a:xfrm>
          <a:prstGeom prst="rect">
            <a:avLst/>
          </a:prstGeom>
        </p:spPr>
        <p:txBody>
          <a:bodyPr/>
          <a:lstStyle/>
          <a:p>
            <a:pPr>
              <a:defRPr/>
            </a:pPr>
            <a:r>
              <a:rPr lang="nl-BE" sz="1350" dirty="0">
                <a:sym typeface="Wingdings" pitchFamily="2" charset="2"/>
              </a:rPr>
              <a:t>Extract Method, Replace Temp with Query</a:t>
            </a:r>
            <a:endParaRPr lang="nl-NL" sz="1350" dirty="0">
              <a:ea typeface="+mj-ea"/>
              <a:cs typeface="+mj-cs"/>
            </a:endParaRPr>
          </a:p>
        </p:txBody>
      </p:sp>
      <p:sp>
        <p:nvSpPr>
          <p:cNvPr id="9" name="Rectangle 2"/>
          <p:cNvSpPr txBox="1">
            <a:spLocks noChangeArrowheads="1"/>
          </p:cNvSpPr>
          <p:nvPr/>
        </p:nvSpPr>
        <p:spPr>
          <a:xfrm>
            <a:off x="3651556" y="3000866"/>
            <a:ext cx="2293693" cy="594122"/>
          </a:xfrm>
          <a:prstGeom prst="rect">
            <a:avLst/>
          </a:prstGeom>
        </p:spPr>
        <p:txBody>
          <a:bodyPr/>
          <a:lstStyle/>
          <a:p>
            <a:pPr>
              <a:defRPr/>
            </a:pPr>
            <a:r>
              <a:rPr lang="en-GB" sz="1350" dirty="0">
                <a:latin typeface="+mj-lt"/>
                <a:ea typeface="+mj-ea"/>
                <a:cs typeface="+mj-cs"/>
              </a:rPr>
              <a:t>difficult to reuse</a:t>
            </a:r>
            <a:endParaRPr lang="nl-NL" sz="1350" dirty="0">
              <a:latin typeface="+mj-lt"/>
              <a:ea typeface="+mj-ea"/>
              <a:cs typeface="+mj-cs"/>
            </a:endParaRPr>
          </a:p>
        </p:txBody>
      </p:sp>
      <p:pic>
        <p:nvPicPr>
          <p:cNvPr id="4098" name="Picture 2" descr="http://t0.gstatic.com/images?q=tbn:ANd9GcTV4gf_4e1umFbp8_D-LRDqlgM7dXSRyEFjxWm2Pd03TBVnBojRBiK-aMn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14469" y="1740480"/>
            <a:ext cx="1466772" cy="268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6847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nl-BE"/>
              <a:t>Large class</a:t>
            </a:r>
          </a:p>
        </p:txBody>
      </p:sp>
      <p:sp>
        <p:nvSpPr>
          <p:cNvPr id="7" name="Rectangle 2"/>
          <p:cNvSpPr txBox="1">
            <a:spLocks noChangeArrowheads="1"/>
          </p:cNvSpPr>
          <p:nvPr/>
        </p:nvSpPr>
        <p:spPr>
          <a:xfrm>
            <a:off x="4575298" y="3352012"/>
            <a:ext cx="2841015" cy="594122"/>
          </a:xfrm>
          <a:prstGeom prst="rect">
            <a:avLst/>
          </a:prstGeom>
        </p:spPr>
        <p:txBody>
          <a:bodyPr/>
          <a:lstStyle/>
          <a:p>
            <a:pPr>
              <a:defRPr/>
            </a:pPr>
            <a:r>
              <a:rPr lang="en-GB" sz="1350" dirty="0">
                <a:latin typeface="+mj-lt"/>
                <a:ea typeface="+mj-ea"/>
                <a:cs typeface="+mj-cs"/>
              </a:rPr>
              <a:t>a lot of instance variables</a:t>
            </a:r>
            <a:endParaRPr lang="nl-NL" sz="1350" dirty="0">
              <a:latin typeface="+mj-lt"/>
              <a:ea typeface="+mj-ea"/>
              <a:cs typeface="+mj-cs"/>
            </a:endParaRPr>
          </a:p>
        </p:txBody>
      </p:sp>
      <p:sp>
        <p:nvSpPr>
          <p:cNvPr id="8" name="Rectangle 2"/>
          <p:cNvSpPr txBox="1">
            <a:spLocks noChangeArrowheads="1"/>
          </p:cNvSpPr>
          <p:nvPr/>
        </p:nvSpPr>
        <p:spPr>
          <a:xfrm>
            <a:off x="4575298" y="4408334"/>
            <a:ext cx="2293694" cy="594122"/>
          </a:xfrm>
          <a:prstGeom prst="rect">
            <a:avLst/>
          </a:prstGeom>
        </p:spPr>
        <p:txBody>
          <a:bodyPr/>
          <a:lstStyle/>
          <a:p>
            <a:pPr>
              <a:defRPr/>
            </a:pPr>
            <a:r>
              <a:rPr lang="nl-BE" sz="1350" dirty="0">
                <a:sym typeface="Wingdings" pitchFamily="2" charset="2"/>
              </a:rPr>
              <a:t> Extract (Sub)Class</a:t>
            </a:r>
            <a:endParaRPr lang="nl-NL" sz="1350" dirty="0">
              <a:ea typeface="+mj-ea"/>
              <a:cs typeface="+mj-cs"/>
            </a:endParaRPr>
          </a:p>
        </p:txBody>
      </p:sp>
      <p:sp>
        <p:nvSpPr>
          <p:cNvPr id="10" name="Rectangle 2"/>
          <p:cNvSpPr txBox="1">
            <a:spLocks noChangeArrowheads="1"/>
          </p:cNvSpPr>
          <p:nvPr/>
        </p:nvSpPr>
        <p:spPr>
          <a:xfrm>
            <a:off x="4575298" y="3880172"/>
            <a:ext cx="2842114" cy="594122"/>
          </a:xfrm>
          <a:prstGeom prst="rect">
            <a:avLst/>
          </a:prstGeom>
        </p:spPr>
        <p:txBody>
          <a:bodyPr/>
          <a:lstStyle/>
          <a:p>
            <a:pPr>
              <a:defRPr/>
            </a:pPr>
            <a:r>
              <a:rPr lang="en-GB" sz="1350" dirty="0">
                <a:latin typeface="+mj-lt"/>
                <a:ea typeface="+mj-ea"/>
                <a:cs typeface="+mj-cs"/>
              </a:rPr>
              <a:t>instance variables prefixed</a:t>
            </a:r>
            <a:endParaRPr lang="nl-NL" sz="1350" dirty="0">
              <a:latin typeface="+mj-lt"/>
              <a:ea typeface="+mj-ea"/>
              <a:cs typeface="+mj-cs"/>
            </a:endParaRPr>
          </a:p>
        </p:txBody>
      </p:sp>
      <p:sp>
        <p:nvSpPr>
          <p:cNvPr id="11" name="Rectangle 2"/>
          <p:cNvSpPr txBox="1">
            <a:spLocks noChangeArrowheads="1"/>
          </p:cNvSpPr>
          <p:nvPr/>
        </p:nvSpPr>
        <p:spPr>
          <a:xfrm>
            <a:off x="4575298" y="2295690"/>
            <a:ext cx="2293694" cy="594122"/>
          </a:xfrm>
          <a:prstGeom prst="rect">
            <a:avLst/>
          </a:prstGeom>
        </p:spPr>
        <p:txBody>
          <a:bodyPr/>
          <a:lstStyle/>
          <a:p>
            <a:pPr>
              <a:defRPr/>
            </a:pPr>
            <a:r>
              <a:rPr lang="en-GB" sz="1350" dirty="0">
                <a:latin typeface="+mj-lt"/>
                <a:ea typeface="+mj-ea"/>
                <a:cs typeface="+mj-cs"/>
              </a:rPr>
              <a:t>difficult to understand</a:t>
            </a:r>
            <a:endParaRPr lang="nl-NL" sz="1350" dirty="0">
              <a:latin typeface="+mj-lt"/>
              <a:ea typeface="+mj-ea"/>
              <a:cs typeface="+mj-cs"/>
            </a:endParaRPr>
          </a:p>
        </p:txBody>
      </p:sp>
      <p:sp>
        <p:nvSpPr>
          <p:cNvPr id="12" name="Rectangle 2"/>
          <p:cNvSpPr txBox="1">
            <a:spLocks noChangeArrowheads="1"/>
          </p:cNvSpPr>
          <p:nvPr/>
        </p:nvSpPr>
        <p:spPr>
          <a:xfrm>
            <a:off x="4575298" y="1767529"/>
            <a:ext cx="3589460" cy="594122"/>
          </a:xfrm>
          <a:prstGeom prst="rect">
            <a:avLst/>
          </a:prstGeom>
        </p:spPr>
        <p:txBody>
          <a:bodyPr/>
          <a:lstStyle/>
          <a:p>
            <a:pPr>
              <a:defRPr/>
            </a:pPr>
            <a:r>
              <a:rPr lang="en-GB" sz="1350" dirty="0">
                <a:latin typeface="+mj-lt"/>
                <a:ea typeface="+mj-ea"/>
                <a:cs typeface="+mj-cs"/>
              </a:rPr>
              <a:t>multiple responsibilities</a:t>
            </a:r>
            <a:endParaRPr lang="nl-NL" sz="1350" dirty="0">
              <a:latin typeface="+mj-lt"/>
              <a:ea typeface="+mj-ea"/>
              <a:cs typeface="+mj-cs"/>
            </a:endParaRPr>
          </a:p>
        </p:txBody>
      </p:sp>
      <p:sp>
        <p:nvSpPr>
          <p:cNvPr id="13" name="Rectangle 2"/>
          <p:cNvSpPr txBox="1">
            <a:spLocks noChangeArrowheads="1"/>
          </p:cNvSpPr>
          <p:nvPr/>
        </p:nvSpPr>
        <p:spPr>
          <a:xfrm>
            <a:off x="4575298" y="2823850"/>
            <a:ext cx="2293693" cy="594122"/>
          </a:xfrm>
          <a:prstGeom prst="rect">
            <a:avLst/>
          </a:prstGeom>
        </p:spPr>
        <p:txBody>
          <a:bodyPr/>
          <a:lstStyle/>
          <a:p>
            <a:pPr>
              <a:defRPr/>
            </a:pPr>
            <a:r>
              <a:rPr lang="en-GB" sz="1350" dirty="0">
                <a:latin typeface="+mj-lt"/>
                <a:ea typeface="+mj-ea"/>
                <a:cs typeface="+mj-cs"/>
              </a:rPr>
              <a:t>difficult to reuse</a:t>
            </a:r>
            <a:endParaRPr lang="nl-NL" sz="1350" dirty="0">
              <a:latin typeface="+mj-lt"/>
              <a:ea typeface="+mj-ea"/>
              <a:cs typeface="+mj-cs"/>
            </a:endParaRPr>
          </a:p>
        </p:txBody>
      </p:sp>
      <p:pic>
        <p:nvPicPr>
          <p:cNvPr id="5122" name="Picture 2" descr="http://blogs.uit.tufts.edu/digitalcollectionsandarchives/UA136.002.DO.01390.advan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767529"/>
            <a:ext cx="2838824"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588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nl-BE"/>
              <a:t>Feature Envy</a:t>
            </a:r>
          </a:p>
        </p:txBody>
      </p:sp>
      <p:sp>
        <p:nvSpPr>
          <p:cNvPr id="5" name="Rectangle 2"/>
          <p:cNvSpPr txBox="1">
            <a:spLocks noChangeArrowheads="1"/>
          </p:cNvSpPr>
          <p:nvPr/>
        </p:nvSpPr>
        <p:spPr>
          <a:xfrm>
            <a:off x="4953804" y="2796779"/>
            <a:ext cx="2293694" cy="594122"/>
          </a:xfrm>
          <a:prstGeom prst="rect">
            <a:avLst/>
          </a:prstGeom>
        </p:spPr>
        <p:txBody>
          <a:bodyPr/>
          <a:lstStyle/>
          <a:p>
            <a:pPr>
              <a:defRPr/>
            </a:pPr>
            <a:r>
              <a:rPr lang="en-GB" sz="1350" dirty="0">
                <a:latin typeface="+mj-lt"/>
                <a:ea typeface="+mj-ea"/>
                <a:cs typeface="+mj-cs"/>
              </a:rPr>
              <a:t>class is more interested in variables of another class</a:t>
            </a:r>
            <a:endParaRPr lang="nl-NL" sz="1350" dirty="0">
              <a:latin typeface="+mj-lt"/>
              <a:ea typeface="+mj-ea"/>
              <a:cs typeface="+mj-cs"/>
            </a:endParaRPr>
          </a:p>
        </p:txBody>
      </p:sp>
      <p:sp>
        <p:nvSpPr>
          <p:cNvPr id="8" name="Rectangle 2"/>
          <p:cNvSpPr txBox="1">
            <a:spLocks noChangeArrowheads="1"/>
          </p:cNvSpPr>
          <p:nvPr/>
        </p:nvSpPr>
        <p:spPr>
          <a:xfrm>
            <a:off x="4953804" y="4349782"/>
            <a:ext cx="2293694" cy="594122"/>
          </a:xfrm>
          <a:prstGeom prst="rect">
            <a:avLst/>
          </a:prstGeom>
        </p:spPr>
        <p:txBody>
          <a:bodyPr/>
          <a:lstStyle/>
          <a:p>
            <a:pPr>
              <a:defRPr/>
            </a:pPr>
            <a:r>
              <a:rPr lang="nl-BE" sz="1350" dirty="0">
                <a:sym typeface="Wingdings" pitchFamily="2" charset="2"/>
              </a:rPr>
              <a:t>Extract </a:t>
            </a:r>
            <a:r>
              <a:rPr lang="nl-BE" sz="1350" dirty="0" err="1">
                <a:sym typeface="Wingdings" pitchFamily="2" charset="2"/>
              </a:rPr>
              <a:t>and</a:t>
            </a:r>
            <a:r>
              <a:rPr lang="nl-BE" sz="1350" dirty="0">
                <a:sym typeface="Wingdings" pitchFamily="2" charset="2"/>
              </a:rPr>
              <a:t> Move Method</a:t>
            </a:r>
            <a:endParaRPr lang="nl-NL" sz="1350" dirty="0">
              <a:ea typeface="+mj-ea"/>
              <a:cs typeface="+mj-cs"/>
            </a:endParaRPr>
          </a:p>
        </p:txBody>
      </p:sp>
      <p:sp>
        <p:nvSpPr>
          <p:cNvPr id="108549" name="Text Box 4"/>
          <p:cNvSpPr txBox="1">
            <a:spLocks noChangeArrowheads="1"/>
          </p:cNvSpPr>
          <p:nvPr/>
        </p:nvSpPr>
        <p:spPr bwMode="auto">
          <a:xfrm>
            <a:off x="1419957" y="910053"/>
            <a:ext cx="5334733" cy="1754326"/>
          </a:xfrm>
          <a:prstGeom prst="rect">
            <a:avLst/>
          </a:prstGeom>
          <a:noFill/>
          <a:ln w="9525">
            <a:noFill/>
            <a:miter lim="800000"/>
            <a:headEnd/>
            <a:tailEnd/>
          </a:ln>
        </p:spPr>
        <p:txBody>
          <a:bodyPr>
            <a:spAutoFit/>
          </a:bodyPr>
          <a:lstStyle/>
          <a:p>
            <a:r>
              <a:rPr lang="nl-BE" sz="1350" dirty="0">
                <a:solidFill>
                  <a:srgbClr val="7F0055"/>
                </a:solidFill>
                <a:latin typeface="Consolas"/>
              </a:rPr>
              <a:t>public</a:t>
            </a:r>
            <a:r>
              <a:rPr lang="nl-BE" sz="1350" dirty="0">
                <a:solidFill>
                  <a:srgbClr val="000000"/>
                </a:solidFill>
                <a:latin typeface="Consolas"/>
              </a:rPr>
              <a:t> </a:t>
            </a:r>
            <a:r>
              <a:rPr lang="nl-BE" sz="1350" dirty="0">
                <a:solidFill>
                  <a:srgbClr val="7F0055"/>
                </a:solidFill>
                <a:latin typeface="Consolas"/>
              </a:rPr>
              <a:t>class</a:t>
            </a:r>
            <a:r>
              <a:rPr lang="nl-BE" sz="1350" dirty="0">
                <a:solidFill>
                  <a:srgbClr val="000000"/>
                </a:solidFill>
                <a:latin typeface="Consolas"/>
              </a:rPr>
              <a:t> </a:t>
            </a:r>
            <a:r>
              <a:rPr lang="nl-BE" sz="1350" dirty="0" err="1">
                <a:solidFill>
                  <a:srgbClr val="000000"/>
                </a:solidFill>
                <a:latin typeface="Consolas"/>
              </a:rPr>
              <a:t>PaperBoy</a:t>
            </a:r>
            <a:r>
              <a:rPr lang="nl-BE" sz="1350" dirty="0">
                <a:solidFill>
                  <a:srgbClr val="000000"/>
                </a:solidFill>
                <a:latin typeface="Consolas"/>
              </a:rPr>
              <a:t> {</a:t>
            </a:r>
          </a:p>
          <a:p>
            <a:r>
              <a:rPr lang="nl-BE" sz="1350" dirty="0">
                <a:solidFill>
                  <a:srgbClr val="7F0055"/>
                </a:solidFill>
                <a:latin typeface="Consolas"/>
              </a:rPr>
              <a:t>  public</a:t>
            </a:r>
            <a:r>
              <a:rPr lang="nl-BE" sz="1350" dirty="0">
                <a:solidFill>
                  <a:srgbClr val="000000"/>
                </a:solidFill>
                <a:latin typeface="Consolas"/>
              </a:rPr>
              <a:t> </a:t>
            </a:r>
            <a:r>
              <a:rPr lang="nl-BE" sz="1350" dirty="0" err="1">
                <a:solidFill>
                  <a:srgbClr val="7F0055"/>
                </a:solidFill>
                <a:latin typeface="Consolas"/>
              </a:rPr>
              <a:t>void</a:t>
            </a:r>
            <a:r>
              <a:rPr lang="nl-BE" sz="1350" dirty="0">
                <a:solidFill>
                  <a:srgbClr val="000000"/>
                </a:solidFill>
                <a:latin typeface="Consolas"/>
              </a:rPr>
              <a:t> </a:t>
            </a:r>
            <a:r>
              <a:rPr lang="nl-BE" sz="1350" dirty="0" err="1">
                <a:solidFill>
                  <a:srgbClr val="000000"/>
                </a:solidFill>
                <a:latin typeface="Consolas"/>
              </a:rPr>
              <a:t>DeliverPaper</a:t>
            </a:r>
            <a:r>
              <a:rPr lang="nl-BE" sz="1350" dirty="0">
                <a:solidFill>
                  <a:srgbClr val="000000"/>
                </a:solidFill>
                <a:latin typeface="Consolas"/>
              </a:rPr>
              <a:t>(Customer customer) {</a:t>
            </a:r>
          </a:p>
          <a:p>
            <a:r>
              <a:rPr lang="nl-BE" sz="1350" dirty="0">
                <a:solidFill>
                  <a:srgbClr val="000000"/>
                </a:solidFill>
                <a:latin typeface="Consolas"/>
              </a:rPr>
              <a:t>    var </a:t>
            </a:r>
            <a:r>
              <a:rPr lang="nl-BE" sz="1350" dirty="0" err="1">
                <a:solidFill>
                  <a:srgbClr val="000000"/>
                </a:solidFill>
                <a:latin typeface="Consolas"/>
              </a:rPr>
              <a:t>customerWallet</a:t>
            </a:r>
            <a:r>
              <a:rPr lang="nl-BE" sz="1350" dirty="0">
                <a:solidFill>
                  <a:srgbClr val="000000"/>
                </a:solidFill>
                <a:latin typeface="Consolas"/>
              </a:rPr>
              <a:t> = </a:t>
            </a:r>
            <a:r>
              <a:rPr lang="nl-BE" sz="1350" dirty="0" err="1">
                <a:solidFill>
                  <a:srgbClr val="000000"/>
                </a:solidFill>
                <a:latin typeface="Consolas"/>
              </a:rPr>
              <a:t>customer.Wallet</a:t>
            </a:r>
            <a:r>
              <a:rPr lang="nl-BE" sz="1350" dirty="0">
                <a:solidFill>
                  <a:srgbClr val="000000"/>
                </a:solidFill>
                <a:latin typeface="Consolas"/>
              </a:rPr>
              <a:t>;</a:t>
            </a:r>
          </a:p>
          <a:p>
            <a:r>
              <a:rPr lang="nl-BE" sz="1350" dirty="0">
                <a:solidFill>
                  <a:srgbClr val="7F0055"/>
                </a:solidFill>
                <a:latin typeface="Consolas"/>
              </a:rPr>
              <a:t>    </a:t>
            </a:r>
            <a:r>
              <a:rPr lang="nl-BE" sz="1350" dirty="0" err="1">
                <a:solidFill>
                  <a:srgbClr val="7F0055"/>
                </a:solidFill>
                <a:latin typeface="Consolas"/>
              </a:rPr>
              <a:t>if</a:t>
            </a:r>
            <a:r>
              <a:rPr lang="nl-BE" sz="1350" dirty="0">
                <a:solidFill>
                  <a:srgbClr val="000000"/>
                </a:solidFill>
                <a:latin typeface="Consolas"/>
              </a:rPr>
              <a:t> (</a:t>
            </a:r>
            <a:r>
              <a:rPr lang="nl-BE" sz="1350" dirty="0" err="1">
                <a:solidFill>
                  <a:srgbClr val="000000"/>
                </a:solidFill>
                <a:latin typeface="Consolas"/>
              </a:rPr>
              <a:t>customerWallet.TotalMoney</a:t>
            </a:r>
            <a:r>
              <a:rPr lang="nl-BE" sz="1350" dirty="0">
                <a:solidFill>
                  <a:srgbClr val="000000"/>
                </a:solidFill>
                <a:latin typeface="Consolas"/>
              </a:rPr>
              <a:t> &gt; </a:t>
            </a:r>
            <a:r>
              <a:rPr lang="nl-BE" sz="1350" dirty="0" err="1">
                <a:solidFill>
                  <a:srgbClr val="0000C0"/>
                </a:solidFill>
                <a:latin typeface="Consolas"/>
              </a:rPr>
              <a:t>payment</a:t>
            </a:r>
            <a:r>
              <a:rPr lang="nl-BE" sz="1350" dirty="0">
                <a:solidFill>
                  <a:srgbClr val="000000"/>
                </a:solidFill>
                <a:latin typeface="Consolas"/>
              </a:rPr>
              <a:t>) {</a:t>
            </a:r>
          </a:p>
          <a:p>
            <a:r>
              <a:rPr lang="nl-BE" sz="1350" dirty="0">
                <a:solidFill>
                  <a:srgbClr val="000000"/>
                </a:solidFill>
                <a:latin typeface="Consolas"/>
              </a:rPr>
              <a:t>      </a:t>
            </a:r>
            <a:r>
              <a:rPr lang="nl-BE" sz="1350" dirty="0" err="1">
                <a:solidFill>
                  <a:srgbClr val="000000"/>
                </a:solidFill>
                <a:latin typeface="Consolas"/>
              </a:rPr>
              <a:t>customerWallet.SubstractMoney</a:t>
            </a:r>
            <a:r>
              <a:rPr lang="nl-BE" sz="1350" dirty="0">
                <a:solidFill>
                  <a:srgbClr val="000000"/>
                </a:solidFill>
                <a:latin typeface="Consolas"/>
              </a:rPr>
              <a:t>(</a:t>
            </a:r>
            <a:r>
              <a:rPr lang="nl-BE" sz="1350" dirty="0" err="1">
                <a:solidFill>
                  <a:srgbClr val="0000C0"/>
                </a:solidFill>
                <a:latin typeface="Consolas"/>
              </a:rPr>
              <a:t>payment</a:t>
            </a:r>
            <a:r>
              <a:rPr lang="nl-BE" sz="1350" dirty="0">
                <a:solidFill>
                  <a:srgbClr val="000000"/>
                </a:solidFill>
                <a:latin typeface="Consolas"/>
              </a:rPr>
              <a:t>);</a:t>
            </a:r>
          </a:p>
          <a:p>
            <a:r>
              <a:rPr lang="nl-BE" sz="1350" dirty="0">
                <a:solidFill>
                  <a:srgbClr val="000000"/>
                </a:solidFill>
                <a:latin typeface="Consolas"/>
              </a:rPr>
              <a:t>    }</a:t>
            </a:r>
          </a:p>
          <a:p>
            <a:r>
              <a:rPr lang="nl-BE" sz="1350" dirty="0">
                <a:solidFill>
                  <a:srgbClr val="000000"/>
                </a:solidFill>
                <a:latin typeface="Consolas"/>
              </a:rPr>
              <a:t>  }</a:t>
            </a:r>
          </a:p>
          <a:p>
            <a:r>
              <a:rPr lang="nl-BE" sz="1350" dirty="0">
                <a:solidFill>
                  <a:srgbClr val="000000"/>
                </a:solidFill>
                <a:latin typeface="Consolas"/>
              </a:rPr>
              <a:t>}	</a:t>
            </a:r>
          </a:p>
        </p:txBody>
      </p:sp>
      <p:pic>
        <p:nvPicPr>
          <p:cNvPr id="6146" name="Picture 2" descr="http://static6.businessinsider.com/image/4ca654ae7f8b9aaa45740800/cheat-test-ex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587" y="2796779"/>
            <a:ext cx="2857500"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4953804" y="3571280"/>
            <a:ext cx="2293694" cy="594122"/>
          </a:xfrm>
          <a:prstGeom prst="rect">
            <a:avLst/>
          </a:prstGeom>
        </p:spPr>
        <p:txBody>
          <a:bodyPr/>
          <a:lstStyle/>
          <a:p>
            <a:pPr>
              <a:defRPr/>
            </a:pPr>
            <a:r>
              <a:rPr lang="nl-BE" sz="1350" dirty="0" err="1">
                <a:sym typeface="Wingdings" pitchFamily="2" charset="2"/>
              </a:rPr>
              <a:t>tell</a:t>
            </a:r>
            <a:r>
              <a:rPr lang="nl-BE" sz="1350" dirty="0">
                <a:sym typeface="Wingdings" pitchFamily="2" charset="2"/>
              </a:rPr>
              <a:t> </a:t>
            </a:r>
            <a:r>
              <a:rPr lang="nl-BE" sz="1350" dirty="0" err="1">
                <a:sym typeface="Wingdings" pitchFamily="2" charset="2"/>
              </a:rPr>
              <a:t>don’t</a:t>
            </a:r>
            <a:r>
              <a:rPr lang="nl-BE" sz="1350" dirty="0">
                <a:sym typeface="Wingdings" pitchFamily="2" charset="2"/>
              </a:rPr>
              <a:t> </a:t>
            </a:r>
            <a:r>
              <a:rPr lang="nl-BE" sz="1350" dirty="0" err="1">
                <a:sym typeface="Wingdings" pitchFamily="2" charset="2"/>
              </a:rPr>
              <a:t>ask</a:t>
            </a:r>
            <a:endParaRPr lang="nl-NL" sz="1350" dirty="0">
              <a:ea typeface="+mj-ea"/>
              <a:cs typeface="+mj-cs"/>
            </a:endParaRPr>
          </a:p>
        </p:txBody>
      </p:sp>
    </p:spTree>
    <p:extLst>
      <p:ext uri="{BB962C8B-B14F-4D97-AF65-F5344CB8AC3E}">
        <p14:creationId xmlns:p14="http://schemas.microsoft.com/office/powerpoint/2010/main" val="4190226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nl-BE"/>
              <a:t>Switch</a:t>
            </a:r>
          </a:p>
        </p:txBody>
      </p:sp>
      <p:sp>
        <p:nvSpPr>
          <p:cNvPr id="5" name="Rectangle 2"/>
          <p:cNvSpPr txBox="1">
            <a:spLocks noChangeArrowheads="1"/>
          </p:cNvSpPr>
          <p:nvPr/>
        </p:nvSpPr>
        <p:spPr>
          <a:xfrm>
            <a:off x="4770925" y="1378852"/>
            <a:ext cx="3589460" cy="594122"/>
          </a:xfrm>
          <a:prstGeom prst="rect">
            <a:avLst/>
          </a:prstGeom>
        </p:spPr>
        <p:txBody>
          <a:bodyPr/>
          <a:lstStyle/>
          <a:p>
            <a:pPr>
              <a:defRPr/>
            </a:pPr>
            <a:r>
              <a:rPr lang="en-GB" sz="1350" dirty="0">
                <a:latin typeface="+mj-lt"/>
                <a:ea typeface="+mj-ea"/>
                <a:cs typeface="+mj-cs"/>
              </a:rPr>
              <a:t>same switch on different places</a:t>
            </a:r>
            <a:endParaRPr lang="nl-NL" sz="1350" dirty="0">
              <a:latin typeface="+mj-lt"/>
              <a:ea typeface="+mj-ea"/>
              <a:cs typeface="+mj-cs"/>
            </a:endParaRPr>
          </a:p>
        </p:txBody>
      </p:sp>
      <p:sp>
        <p:nvSpPr>
          <p:cNvPr id="6" name="Rectangle 2"/>
          <p:cNvSpPr txBox="1">
            <a:spLocks noChangeArrowheads="1"/>
          </p:cNvSpPr>
          <p:nvPr/>
        </p:nvSpPr>
        <p:spPr>
          <a:xfrm>
            <a:off x="4770926" y="3325306"/>
            <a:ext cx="2293693" cy="594122"/>
          </a:xfrm>
          <a:prstGeom prst="rect">
            <a:avLst/>
          </a:prstGeom>
        </p:spPr>
        <p:txBody>
          <a:bodyPr/>
          <a:lstStyle/>
          <a:p>
            <a:pPr>
              <a:defRPr/>
            </a:pPr>
            <a:r>
              <a:rPr lang="en-GB" sz="1350" dirty="0">
                <a:latin typeface="+mj-lt"/>
                <a:ea typeface="+mj-ea"/>
                <a:cs typeface="+mj-cs"/>
              </a:rPr>
              <a:t>difficult to adapt</a:t>
            </a:r>
            <a:endParaRPr lang="nl-NL" sz="1350" dirty="0">
              <a:latin typeface="+mj-lt"/>
              <a:ea typeface="+mj-ea"/>
              <a:cs typeface="+mj-cs"/>
            </a:endParaRPr>
          </a:p>
        </p:txBody>
      </p:sp>
      <p:sp>
        <p:nvSpPr>
          <p:cNvPr id="7" name="Rectangle 2"/>
          <p:cNvSpPr txBox="1">
            <a:spLocks noChangeArrowheads="1"/>
          </p:cNvSpPr>
          <p:nvPr/>
        </p:nvSpPr>
        <p:spPr>
          <a:xfrm>
            <a:off x="4770926" y="2027671"/>
            <a:ext cx="2841014" cy="594122"/>
          </a:xfrm>
          <a:prstGeom prst="rect">
            <a:avLst/>
          </a:prstGeom>
        </p:spPr>
        <p:txBody>
          <a:bodyPr/>
          <a:lstStyle/>
          <a:p>
            <a:pPr>
              <a:defRPr/>
            </a:pPr>
            <a:r>
              <a:rPr lang="en-GB" sz="1350" dirty="0">
                <a:latin typeface="+mj-lt"/>
                <a:ea typeface="+mj-ea"/>
                <a:cs typeface="+mj-cs"/>
              </a:rPr>
              <a:t>switch on type</a:t>
            </a:r>
            <a:endParaRPr lang="nl-NL" sz="1350" dirty="0">
              <a:latin typeface="+mj-lt"/>
              <a:ea typeface="+mj-ea"/>
              <a:cs typeface="+mj-cs"/>
            </a:endParaRPr>
          </a:p>
        </p:txBody>
      </p:sp>
      <p:sp>
        <p:nvSpPr>
          <p:cNvPr id="8" name="Rectangle 2"/>
          <p:cNvSpPr txBox="1">
            <a:spLocks noChangeArrowheads="1"/>
          </p:cNvSpPr>
          <p:nvPr/>
        </p:nvSpPr>
        <p:spPr>
          <a:xfrm>
            <a:off x="4770926" y="3974124"/>
            <a:ext cx="2791558" cy="1079897"/>
          </a:xfrm>
          <a:prstGeom prst="rect">
            <a:avLst/>
          </a:prstGeom>
        </p:spPr>
        <p:txBody>
          <a:bodyPr/>
          <a:lstStyle/>
          <a:p>
            <a:pPr>
              <a:defRPr/>
            </a:pPr>
            <a:r>
              <a:rPr lang="nl-BE" sz="1350" dirty="0">
                <a:sym typeface="Wingdings" pitchFamily="2" charset="2"/>
              </a:rPr>
              <a:t>Replace Type Code with Subclass, Replace Conditional with Polymorphism</a:t>
            </a:r>
            <a:endParaRPr lang="nl-NL" sz="1350" dirty="0">
              <a:ea typeface="+mj-ea"/>
              <a:cs typeface="+mj-cs"/>
            </a:endParaRPr>
          </a:p>
        </p:txBody>
      </p:sp>
      <p:pic>
        <p:nvPicPr>
          <p:cNvPr id="7170" name="Picture 2" descr="http://img.dailymail.co.uk/i/pix/2007/12_02/SpagettiJuncREX_468x3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1819255"/>
            <a:ext cx="3033713" cy="22299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770926" y="2676488"/>
            <a:ext cx="2293693" cy="594122"/>
          </a:xfrm>
          <a:prstGeom prst="rect">
            <a:avLst/>
          </a:prstGeom>
        </p:spPr>
        <p:txBody>
          <a:bodyPr/>
          <a:lstStyle/>
          <a:p>
            <a:pPr>
              <a:defRPr/>
            </a:pPr>
            <a:r>
              <a:rPr lang="en-GB" sz="1350" dirty="0">
                <a:latin typeface="+mj-lt"/>
                <a:ea typeface="+mj-ea"/>
                <a:cs typeface="+mj-cs"/>
              </a:rPr>
              <a:t>error prone</a:t>
            </a:r>
            <a:endParaRPr lang="nl-NL" sz="1350" dirty="0">
              <a:latin typeface="+mj-lt"/>
              <a:ea typeface="+mj-ea"/>
              <a:cs typeface="+mj-cs"/>
            </a:endParaRPr>
          </a:p>
        </p:txBody>
      </p:sp>
    </p:spTree>
    <p:extLst>
      <p:ext uri="{BB962C8B-B14F-4D97-AF65-F5344CB8AC3E}">
        <p14:creationId xmlns:p14="http://schemas.microsoft.com/office/powerpoint/2010/main" val="20004841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nl-BE"/>
              <a:t>Speculative Generality</a:t>
            </a:r>
          </a:p>
        </p:txBody>
      </p:sp>
      <p:sp>
        <p:nvSpPr>
          <p:cNvPr id="5" name="Rectangle 2"/>
          <p:cNvSpPr txBox="1">
            <a:spLocks noChangeArrowheads="1"/>
          </p:cNvSpPr>
          <p:nvPr/>
        </p:nvSpPr>
        <p:spPr>
          <a:xfrm>
            <a:off x="4679775" y="2643064"/>
            <a:ext cx="2942126" cy="594122"/>
          </a:xfrm>
          <a:prstGeom prst="rect">
            <a:avLst/>
          </a:prstGeom>
        </p:spPr>
        <p:txBody>
          <a:bodyPr/>
          <a:lstStyle/>
          <a:p>
            <a:pPr>
              <a:defRPr/>
            </a:pPr>
            <a:r>
              <a:rPr lang="en-GB" sz="1350" dirty="0">
                <a:latin typeface="+mj-lt"/>
                <a:ea typeface="+mj-ea"/>
                <a:cs typeface="+mj-cs"/>
              </a:rPr>
              <a:t>“For sure we’re going to need...”</a:t>
            </a:r>
            <a:endParaRPr lang="nl-NL" sz="1350" dirty="0">
              <a:latin typeface="+mj-lt"/>
              <a:ea typeface="+mj-ea"/>
              <a:cs typeface="+mj-cs"/>
            </a:endParaRPr>
          </a:p>
        </p:txBody>
      </p:sp>
      <p:sp>
        <p:nvSpPr>
          <p:cNvPr id="6" name="Rectangle 2"/>
          <p:cNvSpPr txBox="1">
            <a:spLocks noChangeArrowheads="1"/>
          </p:cNvSpPr>
          <p:nvPr/>
        </p:nvSpPr>
        <p:spPr>
          <a:xfrm>
            <a:off x="4679775" y="1728406"/>
            <a:ext cx="2841015" cy="594122"/>
          </a:xfrm>
          <a:prstGeom prst="rect">
            <a:avLst/>
          </a:prstGeom>
        </p:spPr>
        <p:txBody>
          <a:bodyPr/>
          <a:lstStyle/>
          <a:p>
            <a:pPr>
              <a:defRPr/>
            </a:pPr>
            <a:r>
              <a:rPr lang="en-GB" sz="1350" dirty="0">
                <a:latin typeface="+mj-lt"/>
                <a:ea typeface="+mj-ea"/>
                <a:cs typeface="+mj-cs"/>
              </a:rPr>
              <a:t>“This feature should be added... “</a:t>
            </a:r>
            <a:endParaRPr lang="nl-NL" sz="1350" dirty="0">
              <a:latin typeface="+mj-lt"/>
              <a:ea typeface="+mj-ea"/>
              <a:cs typeface="+mj-cs"/>
            </a:endParaRPr>
          </a:p>
        </p:txBody>
      </p:sp>
      <p:sp>
        <p:nvSpPr>
          <p:cNvPr id="7" name="Rectangle 2"/>
          <p:cNvSpPr txBox="1">
            <a:spLocks noChangeArrowheads="1"/>
          </p:cNvSpPr>
          <p:nvPr/>
        </p:nvSpPr>
        <p:spPr>
          <a:xfrm>
            <a:off x="4679776" y="3557722"/>
            <a:ext cx="2841014" cy="594122"/>
          </a:xfrm>
          <a:prstGeom prst="rect">
            <a:avLst/>
          </a:prstGeom>
        </p:spPr>
        <p:txBody>
          <a:bodyPr/>
          <a:lstStyle/>
          <a:p>
            <a:pPr>
              <a:defRPr/>
            </a:pPr>
            <a:r>
              <a:rPr lang="en-GB" sz="1350" dirty="0">
                <a:latin typeface="+mj-lt"/>
                <a:ea typeface="+mj-ea"/>
                <a:cs typeface="+mj-cs"/>
              </a:rPr>
              <a:t>TDD</a:t>
            </a:r>
            <a:endParaRPr lang="nl-NL" sz="1350" dirty="0">
              <a:latin typeface="+mj-lt"/>
              <a:ea typeface="+mj-ea"/>
              <a:cs typeface="+mj-cs"/>
            </a:endParaRPr>
          </a:p>
        </p:txBody>
      </p:sp>
      <p:sp>
        <p:nvSpPr>
          <p:cNvPr id="9" name="Rectangle 2"/>
          <p:cNvSpPr txBox="1">
            <a:spLocks noChangeArrowheads="1"/>
          </p:cNvSpPr>
          <p:nvPr/>
        </p:nvSpPr>
        <p:spPr>
          <a:xfrm>
            <a:off x="4679775" y="3100393"/>
            <a:ext cx="2942126" cy="594122"/>
          </a:xfrm>
          <a:prstGeom prst="rect">
            <a:avLst/>
          </a:prstGeom>
        </p:spPr>
        <p:txBody>
          <a:bodyPr/>
          <a:lstStyle/>
          <a:p>
            <a:pPr>
              <a:defRPr/>
            </a:pPr>
            <a:r>
              <a:rPr lang="en-GB" sz="1350" dirty="0">
                <a:latin typeface="+mj-lt"/>
                <a:ea typeface="+mj-ea"/>
                <a:cs typeface="+mj-cs"/>
              </a:rPr>
              <a:t>“ ... make it configurable?”</a:t>
            </a:r>
            <a:endParaRPr lang="nl-NL" sz="1350" dirty="0">
              <a:latin typeface="+mj-lt"/>
              <a:ea typeface="+mj-ea"/>
              <a:cs typeface="+mj-cs"/>
            </a:endParaRPr>
          </a:p>
        </p:txBody>
      </p:sp>
      <p:sp>
        <p:nvSpPr>
          <p:cNvPr id="10" name="Rectangle 2"/>
          <p:cNvSpPr txBox="1">
            <a:spLocks noChangeArrowheads="1"/>
          </p:cNvSpPr>
          <p:nvPr/>
        </p:nvSpPr>
        <p:spPr>
          <a:xfrm>
            <a:off x="4679775" y="2185735"/>
            <a:ext cx="2841015" cy="594122"/>
          </a:xfrm>
          <a:prstGeom prst="rect">
            <a:avLst/>
          </a:prstGeom>
        </p:spPr>
        <p:txBody>
          <a:bodyPr/>
          <a:lstStyle/>
          <a:p>
            <a:pPr>
              <a:defRPr/>
            </a:pPr>
            <a:r>
              <a:rPr lang="en-GB" sz="1350" dirty="0">
                <a:latin typeface="+mj-lt"/>
                <a:ea typeface="+mj-ea"/>
                <a:cs typeface="+mj-cs"/>
              </a:rPr>
              <a:t>“But in the next story ... “</a:t>
            </a:r>
            <a:endParaRPr lang="nl-NL" sz="1350" dirty="0">
              <a:latin typeface="+mj-lt"/>
              <a:ea typeface="+mj-ea"/>
              <a:cs typeface="+mj-cs"/>
            </a:endParaRPr>
          </a:p>
        </p:txBody>
      </p:sp>
      <p:sp>
        <p:nvSpPr>
          <p:cNvPr id="12" name="Rectangle 2"/>
          <p:cNvSpPr txBox="1">
            <a:spLocks noChangeArrowheads="1"/>
          </p:cNvSpPr>
          <p:nvPr/>
        </p:nvSpPr>
        <p:spPr>
          <a:xfrm>
            <a:off x="4679775" y="4015052"/>
            <a:ext cx="2842114" cy="594122"/>
          </a:xfrm>
          <a:prstGeom prst="rect">
            <a:avLst/>
          </a:prstGeom>
        </p:spPr>
        <p:txBody>
          <a:bodyPr/>
          <a:lstStyle/>
          <a:p>
            <a:pPr>
              <a:defRPr/>
            </a:pPr>
            <a:r>
              <a:rPr lang="en-GB" sz="1350" dirty="0">
                <a:latin typeface="+mj-lt"/>
                <a:ea typeface="+mj-ea"/>
                <a:cs typeface="+mj-cs"/>
              </a:rPr>
              <a:t>Stick to scope of story</a:t>
            </a:r>
            <a:endParaRPr lang="nl-NL" sz="1350" dirty="0">
              <a:latin typeface="+mj-lt"/>
              <a:ea typeface="+mj-ea"/>
              <a:cs typeface="+mj-cs"/>
            </a:endParaRPr>
          </a:p>
        </p:txBody>
      </p:sp>
      <p:sp>
        <p:nvSpPr>
          <p:cNvPr id="13" name="Rectangle 2"/>
          <p:cNvSpPr txBox="1">
            <a:spLocks noChangeArrowheads="1"/>
          </p:cNvSpPr>
          <p:nvPr/>
        </p:nvSpPr>
        <p:spPr>
          <a:xfrm>
            <a:off x="4679775" y="4472383"/>
            <a:ext cx="2842114" cy="594122"/>
          </a:xfrm>
          <a:prstGeom prst="rect">
            <a:avLst/>
          </a:prstGeom>
        </p:spPr>
        <p:txBody>
          <a:bodyPr/>
          <a:lstStyle/>
          <a:p>
            <a:pPr>
              <a:defRPr/>
            </a:pPr>
            <a:r>
              <a:rPr lang="en-GB" sz="1350" dirty="0">
                <a:latin typeface="+mj-lt"/>
                <a:ea typeface="+mj-ea"/>
                <a:cs typeface="+mj-cs"/>
              </a:rPr>
              <a:t>unnecessary complexity</a:t>
            </a:r>
            <a:endParaRPr lang="nl-NL" sz="1350" dirty="0">
              <a:latin typeface="+mj-lt"/>
              <a:ea typeface="+mj-ea"/>
              <a:cs typeface="+mj-cs"/>
            </a:endParaRPr>
          </a:p>
        </p:txBody>
      </p:sp>
      <p:pic>
        <p:nvPicPr>
          <p:cNvPr id="8194" name="Picture 2" descr="http://paulgardner.info/wp-content/uploads/2009/04/comple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035" y="2310637"/>
            <a:ext cx="2640989" cy="1980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51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nl-BE"/>
              <a:t>Message Chains</a:t>
            </a:r>
          </a:p>
        </p:txBody>
      </p:sp>
      <p:sp>
        <p:nvSpPr>
          <p:cNvPr id="111619" name="Rectangle 2"/>
          <p:cNvSpPr txBox="1">
            <a:spLocks noChangeArrowheads="1"/>
          </p:cNvSpPr>
          <p:nvPr/>
        </p:nvSpPr>
        <p:spPr bwMode="auto">
          <a:xfrm>
            <a:off x="2249732" y="1078522"/>
            <a:ext cx="5285276" cy="594122"/>
          </a:xfrm>
          <a:prstGeom prst="rect">
            <a:avLst/>
          </a:prstGeom>
          <a:noFill/>
          <a:ln w="9525">
            <a:noFill/>
            <a:miter lim="800000"/>
            <a:headEnd/>
            <a:tailEnd/>
          </a:ln>
        </p:spPr>
        <p:txBody>
          <a:bodyPr/>
          <a:lstStyle/>
          <a:p>
            <a:r>
              <a:rPr lang="nl-BE" sz="1350" dirty="0" err="1">
                <a:latin typeface="Consolas" pitchFamily="49" charset="0"/>
              </a:rPr>
              <a:t>getCustomer</a:t>
            </a:r>
            <a:r>
              <a:rPr lang="nl-BE" sz="1350" dirty="0">
                <a:latin typeface="Consolas" pitchFamily="49" charset="0"/>
              </a:rPr>
              <a:t>().</a:t>
            </a:r>
            <a:r>
              <a:rPr lang="nl-BE" sz="1350" dirty="0" err="1">
                <a:latin typeface="Consolas" pitchFamily="49" charset="0"/>
              </a:rPr>
              <a:t>getWallet</a:t>
            </a:r>
            <a:r>
              <a:rPr lang="nl-BE" sz="1350" dirty="0">
                <a:latin typeface="Consolas" pitchFamily="49" charset="0"/>
              </a:rPr>
              <a:t>().</a:t>
            </a:r>
            <a:r>
              <a:rPr lang="nl-BE" sz="1350" dirty="0" err="1">
                <a:latin typeface="Consolas" pitchFamily="49" charset="0"/>
              </a:rPr>
              <a:t>getMoney</a:t>
            </a:r>
            <a:r>
              <a:rPr lang="nl-BE" sz="1350" dirty="0">
                <a:latin typeface="Consolas" pitchFamily="49" charset="0"/>
              </a:rPr>
              <a:t>();</a:t>
            </a:r>
          </a:p>
        </p:txBody>
      </p:sp>
      <p:sp>
        <p:nvSpPr>
          <p:cNvPr id="7" name="Rectangle 2"/>
          <p:cNvSpPr txBox="1">
            <a:spLocks noChangeArrowheads="1"/>
          </p:cNvSpPr>
          <p:nvPr/>
        </p:nvSpPr>
        <p:spPr>
          <a:xfrm>
            <a:off x="5159986" y="2426494"/>
            <a:ext cx="2841014" cy="594122"/>
          </a:xfrm>
          <a:prstGeom prst="rect">
            <a:avLst/>
          </a:prstGeom>
        </p:spPr>
        <p:txBody>
          <a:bodyPr/>
          <a:lstStyle/>
          <a:p>
            <a:pPr>
              <a:defRPr/>
            </a:pPr>
            <a:r>
              <a:rPr lang="en-GB" sz="1350" dirty="0">
                <a:latin typeface="+mj-lt"/>
                <a:ea typeface="+mj-ea"/>
                <a:cs typeface="+mj-cs"/>
              </a:rPr>
              <a:t>high coupling</a:t>
            </a:r>
            <a:endParaRPr lang="nl-NL" sz="1350" dirty="0">
              <a:latin typeface="+mj-lt"/>
              <a:ea typeface="+mj-ea"/>
              <a:cs typeface="+mj-cs"/>
            </a:endParaRPr>
          </a:p>
        </p:txBody>
      </p:sp>
      <p:sp>
        <p:nvSpPr>
          <p:cNvPr id="11" name="Rectangle 2"/>
          <p:cNvSpPr txBox="1">
            <a:spLocks noChangeArrowheads="1"/>
          </p:cNvSpPr>
          <p:nvPr/>
        </p:nvSpPr>
        <p:spPr>
          <a:xfrm>
            <a:off x="5158887" y="3965376"/>
            <a:ext cx="2842114" cy="594122"/>
          </a:xfrm>
          <a:prstGeom prst="rect">
            <a:avLst/>
          </a:prstGeom>
        </p:spPr>
        <p:txBody>
          <a:bodyPr/>
          <a:lstStyle/>
          <a:p>
            <a:pPr>
              <a:defRPr/>
            </a:pPr>
            <a:r>
              <a:rPr lang="nl-BE" sz="1350" dirty="0">
                <a:sym typeface="Wingdings" pitchFamily="2" charset="2"/>
              </a:rPr>
              <a:t>Hide Delegate, Move Method</a:t>
            </a:r>
            <a:endParaRPr lang="nl-NL" sz="1350" dirty="0">
              <a:ea typeface="+mj-ea"/>
              <a:cs typeface="+mj-cs"/>
            </a:endParaRPr>
          </a:p>
        </p:txBody>
      </p:sp>
      <p:sp>
        <p:nvSpPr>
          <p:cNvPr id="12" name="Rectangle 2"/>
          <p:cNvSpPr txBox="1">
            <a:spLocks noChangeArrowheads="1"/>
          </p:cNvSpPr>
          <p:nvPr/>
        </p:nvSpPr>
        <p:spPr>
          <a:xfrm>
            <a:off x="5159986" y="3195934"/>
            <a:ext cx="2842114" cy="594122"/>
          </a:xfrm>
          <a:prstGeom prst="rect">
            <a:avLst/>
          </a:prstGeom>
        </p:spPr>
        <p:txBody>
          <a:bodyPr/>
          <a:lstStyle/>
          <a:p>
            <a:pPr>
              <a:defRPr/>
            </a:pPr>
            <a:r>
              <a:rPr lang="en-GB" sz="1350" dirty="0">
                <a:latin typeface="+mj-lt"/>
                <a:ea typeface="+mj-ea"/>
                <a:cs typeface="+mj-cs"/>
              </a:rPr>
              <a:t>breakable</a:t>
            </a:r>
            <a:endParaRPr lang="nl-NL" sz="1350" dirty="0">
              <a:latin typeface="+mj-lt"/>
              <a:ea typeface="+mj-ea"/>
              <a:cs typeface="+mj-cs"/>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339" y="2426493"/>
            <a:ext cx="3679031" cy="183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49257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nl-BE"/>
              <a:t>Data Class</a:t>
            </a:r>
          </a:p>
        </p:txBody>
      </p:sp>
      <p:sp>
        <p:nvSpPr>
          <p:cNvPr id="7" name="Rectangle 2"/>
          <p:cNvSpPr txBox="1">
            <a:spLocks noChangeArrowheads="1"/>
          </p:cNvSpPr>
          <p:nvPr/>
        </p:nvSpPr>
        <p:spPr>
          <a:xfrm>
            <a:off x="4595149" y="2213974"/>
            <a:ext cx="2842114" cy="594122"/>
          </a:xfrm>
          <a:prstGeom prst="rect">
            <a:avLst/>
          </a:prstGeom>
        </p:spPr>
        <p:txBody>
          <a:bodyPr/>
          <a:lstStyle/>
          <a:p>
            <a:pPr>
              <a:defRPr/>
            </a:pPr>
            <a:r>
              <a:rPr lang="en-GB" sz="1350" dirty="0">
                <a:latin typeface="+mj-lt"/>
                <a:ea typeface="+mj-ea"/>
                <a:cs typeface="+mj-cs"/>
              </a:rPr>
              <a:t>data manipulated by other classes</a:t>
            </a:r>
            <a:endParaRPr lang="nl-NL" sz="1350" dirty="0">
              <a:latin typeface="+mj-lt"/>
              <a:ea typeface="+mj-ea"/>
              <a:cs typeface="+mj-cs"/>
            </a:endParaRPr>
          </a:p>
        </p:txBody>
      </p:sp>
      <p:sp>
        <p:nvSpPr>
          <p:cNvPr id="11" name="Rectangle 2"/>
          <p:cNvSpPr txBox="1">
            <a:spLocks noChangeArrowheads="1"/>
          </p:cNvSpPr>
          <p:nvPr/>
        </p:nvSpPr>
        <p:spPr>
          <a:xfrm>
            <a:off x="4595149" y="4396630"/>
            <a:ext cx="2842114" cy="594122"/>
          </a:xfrm>
          <a:prstGeom prst="rect">
            <a:avLst/>
          </a:prstGeom>
        </p:spPr>
        <p:txBody>
          <a:bodyPr/>
          <a:lstStyle/>
          <a:p>
            <a:pPr>
              <a:defRPr/>
            </a:pPr>
            <a:r>
              <a:rPr lang="nl-BE" sz="1350" dirty="0">
                <a:sym typeface="Wingdings" pitchFamily="2" charset="2"/>
              </a:rPr>
              <a:t>Move Method, Encapsulate Fields, Hide Method</a:t>
            </a:r>
            <a:endParaRPr lang="nl-NL" sz="1350" dirty="0">
              <a:ea typeface="+mj-ea"/>
              <a:cs typeface="+mj-cs"/>
            </a:endParaRPr>
          </a:p>
        </p:txBody>
      </p:sp>
      <p:sp>
        <p:nvSpPr>
          <p:cNvPr id="12" name="Rectangle 2"/>
          <p:cNvSpPr txBox="1">
            <a:spLocks noChangeArrowheads="1"/>
          </p:cNvSpPr>
          <p:nvPr/>
        </p:nvSpPr>
        <p:spPr>
          <a:xfrm>
            <a:off x="4595149" y="3452383"/>
            <a:ext cx="3638916" cy="919163"/>
          </a:xfrm>
          <a:prstGeom prst="rect">
            <a:avLst/>
          </a:prstGeom>
        </p:spPr>
        <p:txBody>
          <a:bodyPr/>
          <a:lstStyle/>
          <a:p>
            <a:pPr>
              <a:defRPr/>
            </a:pPr>
            <a:r>
              <a:rPr lang="nl-BE" sz="1350" dirty="0">
                <a:sym typeface="Wingdings" pitchFamily="2" charset="2"/>
              </a:rPr>
              <a:t>too much behaviour in service layer, </a:t>
            </a:r>
          </a:p>
          <a:p>
            <a:pPr>
              <a:defRPr/>
            </a:pPr>
            <a:r>
              <a:rPr lang="nl-BE" sz="1350" dirty="0">
                <a:sym typeface="Wingdings" pitchFamily="2" charset="2"/>
              </a:rPr>
              <a:t>not enough in domain layer</a:t>
            </a:r>
            <a:endParaRPr lang="nl-BE" sz="1350" dirty="0"/>
          </a:p>
        </p:txBody>
      </p:sp>
      <p:sp>
        <p:nvSpPr>
          <p:cNvPr id="8" name="Rectangle 2"/>
          <p:cNvSpPr txBox="1">
            <a:spLocks noChangeArrowheads="1"/>
          </p:cNvSpPr>
          <p:nvPr/>
        </p:nvSpPr>
        <p:spPr>
          <a:xfrm>
            <a:off x="4595149" y="1594769"/>
            <a:ext cx="2842114" cy="594122"/>
          </a:xfrm>
          <a:prstGeom prst="rect">
            <a:avLst/>
          </a:prstGeom>
        </p:spPr>
        <p:txBody>
          <a:bodyPr/>
          <a:lstStyle/>
          <a:p>
            <a:pPr>
              <a:defRPr/>
            </a:pPr>
            <a:r>
              <a:rPr lang="en-GB" sz="1350" dirty="0">
                <a:latin typeface="+mj-lt"/>
                <a:ea typeface="+mj-ea"/>
                <a:cs typeface="+mj-cs"/>
              </a:rPr>
              <a:t>classes with only data</a:t>
            </a:r>
            <a:endParaRPr lang="nl-NL" sz="1350" dirty="0">
              <a:latin typeface="+mj-lt"/>
              <a:ea typeface="+mj-ea"/>
              <a:cs typeface="+mj-cs"/>
            </a:endParaRPr>
          </a:p>
        </p:txBody>
      </p:sp>
      <p:sp>
        <p:nvSpPr>
          <p:cNvPr id="9" name="Rectangle 2"/>
          <p:cNvSpPr txBox="1">
            <a:spLocks noChangeArrowheads="1"/>
          </p:cNvSpPr>
          <p:nvPr/>
        </p:nvSpPr>
        <p:spPr>
          <a:xfrm>
            <a:off x="4595149" y="2833179"/>
            <a:ext cx="2841014" cy="594122"/>
          </a:xfrm>
          <a:prstGeom prst="rect">
            <a:avLst/>
          </a:prstGeom>
        </p:spPr>
        <p:txBody>
          <a:bodyPr/>
          <a:lstStyle/>
          <a:p>
            <a:pPr>
              <a:defRPr/>
            </a:pPr>
            <a:r>
              <a:rPr lang="en-GB" sz="1350" dirty="0">
                <a:latin typeface="+mj-lt"/>
                <a:ea typeface="+mj-ea"/>
                <a:cs typeface="+mj-cs"/>
              </a:rPr>
              <a:t>OO?</a:t>
            </a:r>
            <a:endParaRPr lang="nl-NL" sz="1350" dirty="0">
              <a:latin typeface="+mj-lt"/>
              <a:ea typeface="+mj-ea"/>
              <a:cs typeface="+mj-cs"/>
            </a:endParaRPr>
          </a:p>
        </p:txBody>
      </p:sp>
      <p:pic>
        <p:nvPicPr>
          <p:cNvPr id="10242" name="Picture 2" descr="http://trueleandevelopment.com/blog/wp-content/uploads/2010/10/empty_bo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248" y="2092661"/>
            <a:ext cx="2500313" cy="207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17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Get the story on the board</a:t>
            </a:r>
            <a:endParaRPr lang="en-US" dirty="0"/>
          </a:p>
        </p:txBody>
      </p:sp>
      <p:sp>
        <p:nvSpPr>
          <p:cNvPr id="4" name="Rectangle 2"/>
          <p:cNvSpPr txBox="1">
            <a:spLocks noChangeArrowheads="1"/>
          </p:cNvSpPr>
          <p:nvPr/>
        </p:nvSpPr>
        <p:spPr>
          <a:xfrm>
            <a:off x="4499991" y="1802681"/>
            <a:ext cx="3141052" cy="540000"/>
          </a:xfrm>
          <a:prstGeom prst="rect">
            <a:avLst/>
          </a:prstGeom>
        </p:spPr>
        <p:txBody>
          <a:bodyPr/>
          <a:lstStyle/>
          <a:p>
            <a:pPr>
              <a:defRPr/>
            </a:pPr>
            <a:r>
              <a:rPr lang="en-GB" sz="1400" dirty="0">
                <a:latin typeface="+mj-lt"/>
                <a:ea typeface="+mj-ea"/>
                <a:cs typeface="+mj-cs"/>
              </a:rPr>
              <a:t>design what’s needed for story</a:t>
            </a:r>
          </a:p>
        </p:txBody>
      </p:sp>
      <p:sp>
        <p:nvSpPr>
          <p:cNvPr id="6" name="Rectangle 2"/>
          <p:cNvSpPr txBox="1">
            <a:spLocks noChangeArrowheads="1"/>
          </p:cNvSpPr>
          <p:nvPr/>
        </p:nvSpPr>
        <p:spPr>
          <a:xfrm>
            <a:off x="4499991" y="2340449"/>
            <a:ext cx="3141051" cy="540000"/>
          </a:xfrm>
          <a:prstGeom prst="rect">
            <a:avLst/>
          </a:prstGeom>
        </p:spPr>
        <p:txBody>
          <a:bodyPr/>
          <a:lstStyle/>
          <a:p>
            <a:pPr>
              <a:defRPr/>
            </a:pPr>
            <a:r>
              <a:rPr lang="en-GB" sz="1400" dirty="0">
                <a:latin typeface="+mj-lt"/>
                <a:ea typeface="+mj-ea"/>
                <a:cs typeface="+mj-cs"/>
              </a:rPr>
              <a:t>use whiteboard not a complex tool</a:t>
            </a:r>
          </a:p>
        </p:txBody>
      </p:sp>
      <p:sp>
        <p:nvSpPr>
          <p:cNvPr id="7" name="Rectangle 2"/>
          <p:cNvSpPr txBox="1">
            <a:spLocks noChangeArrowheads="1"/>
          </p:cNvSpPr>
          <p:nvPr/>
        </p:nvSpPr>
        <p:spPr>
          <a:xfrm>
            <a:off x="4499991" y="2878217"/>
            <a:ext cx="3141052" cy="540000"/>
          </a:xfrm>
          <a:prstGeom prst="rect">
            <a:avLst/>
          </a:prstGeom>
        </p:spPr>
        <p:txBody>
          <a:bodyPr/>
          <a:lstStyle/>
          <a:p>
            <a:pPr>
              <a:defRPr/>
            </a:pPr>
            <a:r>
              <a:rPr lang="en-GB" sz="1400" dirty="0">
                <a:latin typeface="+mj-lt"/>
                <a:ea typeface="+mj-ea"/>
                <a:cs typeface="+mj-cs"/>
              </a:rPr>
              <a:t>focus on this story, not the next</a:t>
            </a:r>
          </a:p>
        </p:txBody>
      </p:sp>
      <p:sp>
        <p:nvSpPr>
          <p:cNvPr id="9" name="Rectangle 2"/>
          <p:cNvSpPr txBox="1">
            <a:spLocks noChangeArrowheads="1"/>
          </p:cNvSpPr>
          <p:nvPr/>
        </p:nvSpPr>
        <p:spPr>
          <a:xfrm>
            <a:off x="4499991" y="3415985"/>
            <a:ext cx="3141052" cy="540000"/>
          </a:xfrm>
          <a:prstGeom prst="rect">
            <a:avLst/>
          </a:prstGeom>
        </p:spPr>
        <p:txBody>
          <a:bodyPr/>
          <a:lstStyle/>
          <a:p>
            <a:pPr>
              <a:defRPr/>
            </a:pPr>
            <a:r>
              <a:rPr lang="en-US" sz="1400" dirty="0" err="1">
                <a:latin typeface="+mj-lt"/>
                <a:ea typeface="+mj-ea"/>
                <a:cs typeface="+mj-cs"/>
              </a:rPr>
              <a:t>i</a:t>
            </a:r>
            <a:r>
              <a:rPr lang="nl-BE" sz="1400" dirty="0">
                <a:latin typeface="+mj-lt"/>
                <a:ea typeface="+mj-ea"/>
                <a:cs typeface="+mj-cs"/>
              </a:rPr>
              <a:t>nvolve entire</a:t>
            </a:r>
            <a:r>
              <a:rPr lang="en-GB" sz="1400" dirty="0">
                <a:latin typeface="+mj-lt"/>
                <a:ea typeface="+mj-ea"/>
                <a:cs typeface="+mj-cs"/>
              </a:rPr>
              <a:t> team</a:t>
            </a:r>
          </a:p>
        </p:txBody>
      </p:sp>
      <p:pic>
        <p:nvPicPr>
          <p:cNvPr id="10" name="Picture 9"/>
          <p:cNvPicPr>
            <a:picLocks noChangeAspect="1"/>
          </p:cNvPicPr>
          <p:nvPr/>
        </p:nvPicPr>
        <p:blipFill rotWithShape="1">
          <a:blip r:embed="rId3"/>
          <a:srcRect r="22508" b="21504"/>
          <a:stretch/>
        </p:blipFill>
        <p:spPr>
          <a:xfrm>
            <a:off x="0" y="1802681"/>
            <a:ext cx="4355976" cy="3340818"/>
          </a:xfrm>
          <a:prstGeom prst="rect">
            <a:avLst/>
          </a:prstGeom>
        </p:spPr>
      </p:pic>
    </p:spTree>
    <p:extLst>
      <p:ext uri="{BB962C8B-B14F-4D97-AF65-F5344CB8AC3E}">
        <p14:creationId xmlns:p14="http://schemas.microsoft.com/office/powerpoint/2010/main" val="40191303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10" name="Text Placeholder 9"/>
          <p:cNvSpPr>
            <a:spLocks noGrp="1"/>
          </p:cNvSpPr>
          <p:nvPr>
            <p:ph type="body" sz="quarter" idx="11"/>
          </p:nvPr>
        </p:nvSpPr>
        <p:spPr/>
        <p:txBody>
          <a:bodyPr/>
          <a:lstStyle/>
          <a:p>
            <a:r>
              <a:rPr lang="nl-BE" dirty="0" err="1"/>
              <a:t>Find</a:t>
            </a:r>
            <a:r>
              <a:rPr lang="nl-BE" dirty="0"/>
              <a:t> </a:t>
            </a:r>
            <a:r>
              <a:rPr lang="nl-BE" dirty="0" err="1"/>
              <a:t>smells</a:t>
            </a:r>
            <a:endParaRPr lang="nl-BE" dirty="0"/>
          </a:p>
        </p:txBody>
      </p:sp>
    </p:spTree>
    <p:extLst>
      <p:ext uri="{BB962C8B-B14F-4D97-AF65-F5344CB8AC3E}">
        <p14:creationId xmlns:p14="http://schemas.microsoft.com/office/powerpoint/2010/main" val="3929228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Refactoring exercise</a:t>
            </a:r>
            <a:endParaRPr lang="nl-BE" dirty="0"/>
          </a:p>
        </p:txBody>
      </p:sp>
      <p:sp>
        <p:nvSpPr>
          <p:cNvPr id="3" name="Slide Number Placeholder 2"/>
          <p:cNvSpPr>
            <a:spLocks noGrp="1"/>
          </p:cNvSpPr>
          <p:nvPr>
            <p:ph type="sldNum" sz="quarter" idx="4294967295"/>
          </p:nvPr>
        </p:nvSpPr>
        <p:spPr/>
        <p:txBody>
          <a:bodyPr/>
          <a:lstStyle/>
          <a:p>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Find smells in previous exercises</a:t>
            </a:r>
          </a:p>
          <a:p>
            <a:r>
              <a:rPr lang="en-US" dirty="0"/>
              <a:t>In production code and tests!</a:t>
            </a:r>
          </a:p>
          <a:p>
            <a:r>
              <a:rPr lang="en-US" dirty="0"/>
              <a:t>Don’t refactor yet</a:t>
            </a:r>
          </a:p>
        </p:txBody>
      </p:sp>
    </p:spTree>
    <p:extLst>
      <p:ext uri="{BB962C8B-B14F-4D97-AF65-F5344CB8AC3E}">
        <p14:creationId xmlns:p14="http://schemas.microsoft.com/office/powerpoint/2010/main" val="34664134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err="1"/>
              <a:t>Refactoring</a:t>
            </a:r>
            <a:r>
              <a:rPr lang="nl-BE" dirty="0"/>
              <a:t> the </a:t>
            </a:r>
            <a:r>
              <a:rPr lang="nl-BE" dirty="0" err="1"/>
              <a:t>smells</a:t>
            </a:r>
            <a:endParaRPr lang="nl-BE" dirty="0"/>
          </a:p>
        </p:txBody>
      </p:sp>
      <p:sp>
        <p:nvSpPr>
          <p:cNvPr id="3" name="Slide Number Placeholder 2"/>
          <p:cNvSpPr>
            <a:spLocks noGrp="1"/>
          </p:cNvSpPr>
          <p:nvPr>
            <p:ph type="sldNum" sz="quarter" idx="4294967295"/>
          </p:nvPr>
        </p:nvSpPr>
        <p:spPr/>
        <p:txBody>
          <a:bodyPr/>
          <a:lstStyle/>
          <a:p>
            <a:fld id="{5E0F93BF-EBD3-4B06-8E1B-4FC57A963B17}" type="slidenum">
              <a:rPr lang="en-US" smtClean="0"/>
              <a:pPr/>
              <a:t>82</a:t>
            </a:fld>
            <a:endParaRPr lang="en-US" dirty="0"/>
          </a:p>
        </p:txBody>
      </p:sp>
      <p:sp>
        <p:nvSpPr>
          <p:cNvPr id="2" name="Content Placeholder 1"/>
          <p:cNvSpPr>
            <a:spLocks noGrp="1"/>
          </p:cNvSpPr>
          <p:nvPr>
            <p:ph idx="4294967295"/>
          </p:nvPr>
        </p:nvSpPr>
        <p:spPr>
          <a:xfrm>
            <a:off x="1042988" y="1208088"/>
            <a:ext cx="8101012" cy="3400425"/>
          </a:xfrm>
        </p:spPr>
        <p:txBody>
          <a:bodyPr/>
          <a:lstStyle/>
          <a:p>
            <a:r>
              <a:rPr lang="en-US" dirty="0"/>
              <a:t>refactoring: steps to fix code smell</a:t>
            </a:r>
          </a:p>
          <a:p>
            <a:r>
              <a:rPr lang="en-US" dirty="0"/>
              <a:t>automatic refactor tools in IDE</a:t>
            </a:r>
          </a:p>
          <a:p>
            <a:r>
              <a:rPr lang="en-US" dirty="0"/>
              <a:t>chain multiple </a:t>
            </a:r>
            <a:r>
              <a:rPr lang="en-US" dirty="0" err="1"/>
              <a:t>refactorings</a:t>
            </a:r>
            <a:r>
              <a:rPr lang="en-US" dirty="0"/>
              <a:t> together</a:t>
            </a:r>
          </a:p>
        </p:txBody>
      </p:sp>
      <p:pic>
        <p:nvPicPr>
          <p:cNvPr id="7170" name="Picture 2" descr="http://blog.jetbrains.com/wp-content/uploads/2013/03/ReShar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569" y="2863453"/>
            <a:ext cx="1243013" cy="9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77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nl-BE"/>
              <a:t>Rename</a:t>
            </a:r>
          </a:p>
        </p:txBody>
      </p:sp>
      <p:sp>
        <p:nvSpPr>
          <p:cNvPr id="7" name="Rectangle 2"/>
          <p:cNvSpPr txBox="1">
            <a:spLocks noChangeArrowheads="1"/>
          </p:cNvSpPr>
          <p:nvPr/>
        </p:nvSpPr>
        <p:spPr>
          <a:xfrm>
            <a:off x="2288199" y="3113455"/>
            <a:ext cx="2842114" cy="540000"/>
          </a:xfrm>
          <a:prstGeom prst="rect">
            <a:avLst/>
          </a:prstGeom>
        </p:spPr>
        <p:txBody>
          <a:bodyPr/>
          <a:lstStyle/>
          <a:p>
            <a:pPr>
              <a:defRPr/>
            </a:pPr>
            <a:r>
              <a:rPr lang="en-GB" sz="1350" dirty="0">
                <a:latin typeface="+mj-lt"/>
                <a:ea typeface="+mj-ea"/>
                <a:cs typeface="+mj-cs"/>
              </a:rPr>
              <a:t>name – functional term</a:t>
            </a:r>
            <a:endParaRPr lang="nl-NL" sz="1350" dirty="0">
              <a:latin typeface="+mj-lt"/>
              <a:ea typeface="+mj-ea"/>
              <a:cs typeface="+mj-cs"/>
            </a:endParaRPr>
          </a:p>
        </p:txBody>
      </p:sp>
      <p:sp>
        <p:nvSpPr>
          <p:cNvPr id="12" name="Rectangle 2"/>
          <p:cNvSpPr txBox="1">
            <a:spLocks noChangeArrowheads="1"/>
          </p:cNvSpPr>
          <p:nvPr/>
        </p:nvSpPr>
        <p:spPr>
          <a:xfrm>
            <a:off x="2288198" y="3759995"/>
            <a:ext cx="3090497" cy="540000"/>
          </a:xfrm>
          <a:prstGeom prst="rect">
            <a:avLst/>
          </a:prstGeom>
        </p:spPr>
        <p:txBody>
          <a:bodyPr/>
          <a:lstStyle/>
          <a:p>
            <a:pPr>
              <a:defRPr/>
            </a:pPr>
            <a:r>
              <a:rPr lang="nl-BE" sz="1350" dirty="0">
                <a:sym typeface="Wingdings" pitchFamily="2" charset="2"/>
              </a:rPr>
              <a:t>demo</a:t>
            </a:r>
            <a:endParaRPr lang="nl-BE" sz="1350" dirty="0"/>
          </a:p>
        </p:txBody>
      </p:sp>
      <p:sp>
        <p:nvSpPr>
          <p:cNvPr id="8" name="Rectangle 2"/>
          <p:cNvSpPr txBox="1">
            <a:spLocks noChangeArrowheads="1"/>
          </p:cNvSpPr>
          <p:nvPr/>
        </p:nvSpPr>
        <p:spPr>
          <a:xfrm>
            <a:off x="2288199" y="1820375"/>
            <a:ext cx="2842114" cy="540000"/>
          </a:xfrm>
          <a:prstGeom prst="rect">
            <a:avLst/>
          </a:prstGeom>
        </p:spPr>
        <p:txBody>
          <a:bodyPr/>
          <a:lstStyle/>
          <a:p>
            <a:pPr>
              <a:defRPr/>
            </a:pPr>
            <a:r>
              <a:rPr lang="en-GB" sz="1350" dirty="0">
                <a:latin typeface="+mj-lt"/>
                <a:ea typeface="+mj-ea"/>
                <a:cs typeface="+mj-cs"/>
              </a:rPr>
              <a:t>change name of method/class</a:t>
            </a:r>
            <a:endParaRPr lang="nl-NL" sz="1350" dirty="0">
              <a:latin typeface="+mj-lt"/>
              <a:ea typeface="+mj-ea"/>
              <a:cs typeface="+mj-cs"/>
            </a:endParaRPr>
          </a:p>
        </p:txBody>
      </p:sp>
      <p:sp>
        <p:nvSpPr>
          <p:cNvPr id="13" name="Rectangle 2"/>
          <p:cNvSpPr txBox="1">
            <a:spLocks noChangeArrowheads="1"/>
          </p:cNvSpPr>
          <p:nvPr/>
        </p:nvSpPr>
        <p:spPr>
          <a:xfrm>
            <a:off x="2288199" y="2466915"/>
            <a:ext cx="2841014" cy="540000"/>
          </a:xfrm>
          <a:prstGeom prst="rect">
            <a:avLst/>
          </a:prstGeom>
        </p:spPr>
        <p:txBody>
          <a:bodyPr/>
          <a:lstStyle/>
          <a:p>
            <a:pPr>
              <a:defRPr/>
            </a:pPr>
            <a:r>
              <a:rPr lang="en-GB" sz="1350" dirty="0">
                <a:latin typeface="+mj-lt"/>
                <a:ea typeface="+mj-ea"/>
                <a:cs typeface="+mj-cs"/>
              </a:rPr>
              <a:t>naming important!</a:t>
            </a:r>
            <a:endParaRPr lang="nl-NL" sz="1350" dirty="0">
              <a:latin typeface="+mj-lt"/>
              <a:ea typeface="+mj-ea"/>
              <a:cs typeface="+mj-cs"/>
            </a:endParaRPr>
          </a:p>
        </p:txBody>
      </p:sp>
      <p:sp>
        <p:nvSpPr>
          <p:cNvPr id="14" name="Rectangle 2"/>
          <p:cNvSpPr txBox="1">
            <a:spLocks noChangeArrowheads="1"/>
          </p:cNvSpPr>
          <p:nvPr/>
        </p:nvSpPr>
        <p:spPr>
          <a:xfrm>
            <a:off x="2288198" y="997104"/>
            <a:ext cx="1195754" cy="540544"/>
          </a:xfrm>
          <a:prstGeom prst="rect">
            <a:avLst/>
          </a:prstGeom>
        </p:spPr>
        <p:txBody>
          <a:bodyPr/>
          <a:lstStyle/>
          <a:p>
            <a:pPr>
              <a:defRPr/>
            </a:pPr>
            <a:r>
              <a:rPr lang="nl-BE" sz="1350" i="1">
                <a:sym typeface="Wingdings" pitchFamily="2" charset="2"/>
              </a:rPr>
              <a:t>CTRL+R, R</a:t>
            </a:r>
            <a:endParaRPr lang="nl-BE" sz="1350" i="1" dirty="0"/>
          </a:p>
        </p:txBody>
      </p:sp>
    </p:spTree>
    <p:extLst>
      <p:ext uri="{BB962C8B-B14F-4D97-AF65-F5344CB8AC3E}">
        <p14:creationId xmlns:p14="http://schemas.microsoft.com/office/powerpoint/2010/main" val="37199581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nl-BE"/>
              <a:t>Extract method</a:t>
            </a:r>
          </a:p>
        </p:txBody>
      </p:sp>
      <p:sp>
        <p:nvSpPr>
          <p:cNvPr id="7" name="Rectangle 2"/>
          <p:cNvSpPr txBox="1">
            <a:spLocks noChangeArrowheads="1"/>
          </p:cNvSpPr>
          <p:nvPr/>
        </p:nvSpPr>
        <p:spPr>
          <a:xfrm>
            <a:off x="2291496" y="3414566"/>
            <a:ext cx="2842114" cy="594122"/>
          </a:xfrm>
          <a:prstGeom prst="rect">
            <a:avLst/>
          </a:prstGeom>
        </p:spPr>
        <p:txBody>
          <a:bodyPr/>
          <a:lstStyle/>
          <a:p>
            <a:pPr>
              <a:defRPr/>
            </a:pPr>
            <a:r>
              <a:rPr lang="en-GB" sz="1350" dirty="0">
                <a:latin typeface="+mj-lt"/>
                <a:ea typeface="+mj-ea"/>
                <a:cs typeface="+mj-cs"/>
              </a:rPr>
              <a:t>instead of comments</a:t>
            </a:r>
            <a:endParaRPr lang="nl-NL" sz="1350" dirty="0">
              <a:latin typeface="+mj-lt"/>
              <a:ea typeface="+mj-ea"/>
              <a:cs typeface="+mj-cs"/>
            </a:endParaRPr>
          </a:p>
        </p:txBody>
      </p:sp>
      <p:sp>
        <p:nvSpPr>
          <p:cNvPr id="12" name="Rectangle 2"/>
          <p:cNvSpPr txBox="1">
            <a:spLocks noChangeArrowheads="1"/>
          </p:cNvSpPr>
          <p:nvPr/>
        </p:nvSpPr>
        <p:spPr>
          <a:xfrm>
            <a:off x="2291496" y="4008688"/>
            <a:ext cx="3090497" cy="917972"/>
          </a:xfrm>
          <a:prstGeom prst="rect">
            <a:avLst/>
          </a:prstGeom>
        </p:spPr>
        <p:txBody>
          <a:bodyPr/>
          <a:lstStyle/>
          <a:p>
            <a:pPr>
              <a:defRPr/>
            </a:pPr>
            <a:r>
              <a:rPr lang="nl-BE" sz="1350" dirty="0">
                <a:sym typeface="Wingdings" pitchFamily="2" charset="2"/>
              </a:rPr>
              <a:t>demo + exercise</a:t>
            </a:r>
            <a:endParaRPr lang="nl-BE" sz="1350" dirty="0"/>
          </a:p>
        </p:txBody>
      </p:sp>
      <p:sp>
        <p:nvSpPr>
          <p:cNvPr id="8" name="Rectangle 2"/>
          <p:cNvSpPr txBox="1">
            <a:spLocks noChangeArrowheads="1"/>
          </p:cNvSpPr>
          <p:nvPr/>
        </p:nvSpPr>
        <p:spPr>
          <a:xfrm>
            <a:off x="2291496" y="1586958"/>
            <a:ext cx="2842114" cy="594122"/>
          </a:xfrm>
          <a:prstGeom prst="rect">
            <a:avLst/>
          </a:prstGeom>
        </p:spPr>
        <p:txBody>
          <a:bodyPr/>
          <a:lstStyle/>
          <a:p>
            <a:pPr>
              <a:defRPr/>
            </a:pPr>
            <a:r>
              <a:rPr lang="en-GB" sz="1350" dirty="0">
                <a:latin typeface="+mj-lt"/>
                <a:ea typeface="+mj-ea"/>
                <a:cs typeface="+mj-cs"/>
              </a:rPr>
              <a:t>group code by functionality</a:t>
            </a:r>
            <a:endParaRPr lang="nl-NL" sz="1350" dirty="0">
              <a:latin typeface="+mj-lt"/>
              <a:ea typeface="+mj-ea"/>
              <a:cs typeface="+mj-cs"/>
            </a:endParaRPr>
          </a:p>
        </p:txBody>
      </p:sp>
      <p:sp>
        <p:nvSpPr>
          <p:cNvPr id="13" name="Rectangle 2"/>
          <p:cNvSpPr txBox="1">
            <a:spLocks noChangeArrowheads="1"/>
          </p:cNvSpPr>
          <p:nvPr/>
        </p:nvSpPr>
        <p:spPr>
          <a:xfrm>
            <a:off x="2291496" y="2196161"/>
            <a:ext cx="2841015" cy="594122"/>
          </a:xfrm>
          <a:prstGeom prst="rect">
            <a:avLst/>
          </a:prstGeom>
        </p:spPr>
        <p:txBody>
          <a:bodyPr/>
          <a:lstStyle/>
          <a:p>
            <a:pPr>
              <a:defRPr/>
            </a:pPr>
            <a:r>
              <a:rPr lang="en-GB" sz="1350" dirty="0">
                <a:latin typeface="+mj-lt"/>
                <a:ea typeface="+mj-ea"/>
                <a:cs typeface="+mj-cs"/>
              </a:rPr>
              <a:t>naming: what it does</a:t>
            </a:r>
            <a:endParaRPr lang="nl-NL" sz="1350" dirty="0">
              <a:latin typeface="+mj-lt"/>
              <a:ea typeface="+mj-ea"/>
              <a:cs typeface="+mj-cs"/>
            </a:endParaRPr>
          </a:p>
        </p:txBody>
      </p:sp>
      <p:sp>
        <p:nvSpPr>
          <p:cNvPr id="14" name="Rectangle 2"/>
          <p:cNvSpPr txBox="1">
            <a:spLocks noChangeArrowheads="1"/>
          </p:cNvSpPr>
          <p:nvPr/>
        </p:nvSpPr>
        <p:spPr>
          <a:xfrm>
            <a:off x="2291496" y="963583"/>
            <a:ext cx="1195754" cy="540544"/>
          </a:xfrm>
          <a:prstGeom prst="rect">
            <a:avLst/>
          </a:prstGeom>
        </p:spPr>
        <p:txBody>
          <a:bodyPr/>
          <a:lstStyle/>
          <a:p>
            <a:pPr>
              <a:defRPr/>
            </a:pPr>
            <a:r>
              <a:rPr lang="nl-BE" sz="1350" i="1">
                <a:sym typeface="Wingdings" pitchFamily="2" charset="2"/>
              </a:rPr>
              <a:t>CTRL+R, M</a:t>
            </a:r>
            <a:endParaRPr lang="nl-BE" sz="1350" i="1" dirty="0"/>
          </a:p>
        </p:txBody>
      </p:sp>
      <p:sp>
        <p:nvSpPr>
          <p:cNvPr id="9" name="Rectangle 2"/>
          <p:cNvSpPr txBox="1">
            <a:spLocks noChangeArrowheads="1"/>
          </p:cNvSpPr>
          <p:nvPr/>
        </p:nvSpPr>
        <p:spPr>
          <a:xfrm>
            <a:off x="2291497" y="2805364"/>
            <a:ext cx="2841014" cy="594122"/>
          </a:xfrm>
          <a:prstGeom prst="rect">
            <a:avLst/>
          </a:prstGeom>
        </p:spPr>
        <p:txBody>
          <a:bodyPr/>
          <a:lstStyle/>
          <a:p>
            <a:pPr>
              <a:defRPr/>
            </a:pPr>
            <a:r>
              <a:rPr lang="en-GB" sz="1350" dirty="0">
                <a:latin typeface="+mj-lt"/>
                <a:ea typeface="+mj-ea"/>
                <a:cs typeface="+mj-cs"/>
              </a:rPr>
              <a:t>size doesn’t matter</a:t>
            </a:r>
            <a:endParaRPr lang="nl-NL" sz="1350" dirty="0">
              <a:latin typeface="+mj-lt"/>
              <a:ea typeface="+mj-ea"/>
              <a:cs typeface="+mj-cs"/>
            </a:endParaRPr>
          </a:p>
        </p:txBody>
      </p:sp>
    </p:spTree>
    <p:extLst>
      <p:ext uri="{BB962C8B-B14F-4D97-AF65-F5344CB8AC3E}">
        <p14:creationId xmlns:p14="http://schemas.microsoft.com/office/powerpoint/2010/main" val="8317835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nl-BE"/>
              <a:t>Replace temp with query</a:t>
            </a:r>
            <a:endParaRPr lang="nl-BE" dirty="0"/>
          </a:p>
        </p:txBody>
      </p:sp>
      <p:sp>
        <p:nvSpPr>
          <p:cNvPr id="7" name="Rectangle 2"/>
          <p:cNvSpPr txBox="1">
            <a:spLocks noChangeArrowheads="1"/>
          </p:cNvSpPr>
          <p:nvPr/>
        </p:nvSpPr>
        <p:spPr>
          <a:xfrm>
            <a:off x="2323367" y="2408751"/>
            <a:ext cx="2841015" cy="540000"/>
          </a:xfrm>
          <a:prstGeom prst="rect">
            <a:avLst/>
          </a:prstGeom>
        </p:spPr>
        <p:txBody>
          <a:bodyPr/>
          <a:lstStyle/>
          <a:p>
            <a:pPr marL="342900" indent="-342900">
              <a:buFontTx/>
              <a:buAutoNum type="arabicPeriod"/>
              <a:defRPr/>
            </a:pPr>
            <a:r>
              <a:rPr lang="en-GB" sz="1350" dirty="0">
                <a:latin typeface="+mj-lt"/>
                <a:ea typeface="+mj-ea"/>
                <a:cs typeface="+mj-cs"/>
              </a:rPr>
              <a:t>Extract query</a:t>
            </a:r>
          </a:p>
          <a:p>
            <a:pPr marL="342900" indent="-342900">
              <a:buFontTx/>
              <a:buAutoNum type="arabicPeriod"/>
              <a:defRPr/>
            </a:pPr>
            <a:r>
              <a:rPr lang="en-GB" sz="1350" dirty="0">
                <a:latin typeface="+mj-lt"/>
                <a:ea typeface="+mj-ea"/>
                <a:cs typeface="+mj-cs"/>
              </a:rPr>
              <a:t>Inline temp</a:t>
            </a:r>
            <a:endParaRPr lang="nl-NL" sz="1350" dirty="0">
              <a:latin typeface="+mj-lt"/>
              <a:ea typeface="+mj-ea"/>
              <a:cs typeface="+mj-cs"/>
            </a:endParaRPr>
          </a:p>
        </p:txBody>
      </p:sp>
      <p:sp>
        <p:nvSpPr>
          <p:cNvPr id="12" name="Rectangle 2"/>
          <p:cNvSpPr txBox="1">
            <a:spLocks noChangeArrowheads="1"/>
          </p:cNvSpPr>
          <p:nvPr/>
        </p:nvSpPr>
        <p:spPr>
          <a:xfrm>
            <a:off x="2323366" y="4315796"/>
            <a:ext cx="3090497" cy="540000"/>
          </a:xfrm>
          <a:prstGeom prst="rect">
            <a:avLst/>
          </a:prstGeom>
        </p:spPr>
        <p:txBody>
          <a:bodyPr/>
          <a:lstStyle/>
          <a:p>
            <a:pPr>
              <a:defRPr/>
            </a:pPr>
            <a:r>
              <a:rPr lang="nl-BE" sz="1350" dirty="0">
                <a:sym typeface="Wingdings" pitchFamily="2" charset="2"/>
              </a:rPr>
              <a:t>demo</a:t>
            </a:r>
            <a:endParaRPr lang="nl-BE" sz="1350" dirty="0"/>
          </a:p>
        </p:txBody>
      </p:sp>
      <p:sp>
        <p:nvSpPr>
          <p:cNvPr id="8" name="Rectangle 2"/>
          <p:cNvSpPr txBox="1">
            <a:spLocks noChangeArrowheads="1"/>
          </p:cNvSpPr>
          <p:nvPr/>
        </p:nvSpPr>
        <p:spPr>
          <a:xfrm>
            <a:off x="2323366" y="1773069"/>
            <a:ext cx="4860311" cy="540000"/>
          </a:xfrm>
          <a:prstGeom prst="rect">
            <a:avLst/>
          </a:prstGeom>
        </p:spPr>
        <p:txBody>
          <a:bodyPr/>
          <a:lstStyle/>
          <a:p>
            <a:pPr>
              <a:defRPr/>
            </a:pPr>
            <a:r>
              <a:rPr lang="en-GB" sz="1350" dirty="0">
                <a:latin typeface="+mj-lt"/>
                <a:ea typeface="+mj-ea"/>
                <a:cs typeface="+mj-cs"/>
              </a:rPr>
              <a:t>temporary variable: result of a calculation</a:t>
            </a:r>
            <a:endParaRPr lang="nl-NL" sz="1350" dirty="0">
              <a:latin typeface="+mj-lt"/>
              <a:ea typeface="+mj-ea"/>
              <a:cs typeface="+mj-cs"/>
            </a:endParaRPr>
          </a:p>
        </p:txBody>
      </p:sp>
      <p:sp>
        <p:nvSpPr>
          <p:cNvPr id="13" name="Rectangle 2"/>
          <p:cNvSpPr txBox="1">
            <a:spLocks noChangeArrowheads="1"/>
          </p:cNvSpPr>
          <p:nvPr/>
        </p:nvSpPr>
        <p:spPr>
          <a:xfrm>
            <a:off x="2323367" y="3044433"/>
            <a:ext cx="2842114" cy="540000"/>
          </a:xfrm>
          <a:prstGeom prst="rect">
            <a:avLst/>
          </a:prstGeom>
        </p:spPr>
        <p:txBody>
          <a:bodyPr/>
          <a:lstStyle/>
          <a:p>
            <a:pPr>
              <a:defRPr/>
            </a:pPr>
            <a:r>
              <a:rPr lang="en-GB" sz="1350" dirty="0">
                <a:latin typeface="+mj-lt"/>
                <a:ea typeface="+mj-ea"/>
                <a:cs typeface="+mj-cs"/>
              </a:rPr>
              <a:t>Easier to then extract multiple methods</a:t>
            </a:r>
            <a:endParaRPr lang="nl-NL" sz="1350" dirty="0">
              <a:latin typeface="+mj-lt"/>
              <a:ea typeface="+mj-ea"/>
              <a:cs typeface="+mj-cs"/>
            </a:endParaRPr>
          </a:p>
        </p:txBody>
      </p:sp>
      <p:sp>
        <p:nvSpPr>
          <p:cNvPr id="14" name="Rectangle 2"/>
          <p:cNvSpPr txBox="1">
            <a:spLocks noChangeArrowheads="1"/>
          </p:cNvSpPr>
          <p:nvPr/>
        </p:nvSpPr>
        <p:spPr>
          <a:xfrm>
            <a:off x="2323367" y="1005483"/>
            <a:ext cx="2442064" cy="539354"/>
          </a:xfrm>
          <a:prstGeom prst="rect">
            <a:avLst/>
          </a:prstGeom>
        </p:spPr>
        <p:txBody>
          <a:bodyPr/>
          <a:lstStyle/>
          <a:p>
            <a:pPr>
              <a:defRPr/>
            </a:pPr>
            <a:r>
              <a:rPr lang="nl-BE" sz="1350" i="1">
                <a:sym typeface="Wingdings" pitchFamily="2" charset="2"/>
              </a:rPr>
              <a:t>CTRL+R, M + CTRL+R, I</a:t>
            </a:r>
            <a:endParaRPr lang="nl-BE" sz="1350" i="1" dirty="0"/>
          </a:p>
        </p:txBody>
      </p:sp>
      <p:sp>
        <p:nvSpPr>
          <p:cNvPr id="10" name="Rectangle 2"/>
          <p:cNvSpPr txBox="1">
            <a:spLocks noChangeArrowheads="1"/>
          </p:cNvSpPr>
          <p:nvPr/>
        </p:nvSpPr>
        <p:spPr>
          <a:xfrm>
            <a:off x="2323366" y="3680115"/>
            <a:ext cx="3439991" cy="540000"/>
          </a:xfrm>
          <a:prstGeom prst="rect">
            <a:avLst/>
          </a:prstGeom>
        </p:spPr>
        <p:txBody>
          <a:bodyPr/>
          <a:lstStyle/>
          <a:p>
            <a:pPr>
              <a:defRPr/>
            </a:pPr>
            <a:r>
              <a:rPr lang="en-GB" sz="1350" dirty="0">
                <a:latin typeface="+mj-lt"/>
                <a:ea typeface="+mj-ea"/>
                <a:cs typeface="+mj-cs"/>
              </a:rPr>
              <a:t>2 temps 1 loop =&gt; 2 loops </a:t>
            </a:r>
            <a:endParaRPr lang="nl-NL" sz="1350" dirty="0">
              <a:latin typeface="+mj-lt"/>
              <a:ea typeface="+mj-ea"/>
              <a:cs typeface="+mj-cs"/>
            </a:endParaRPr>
          </a:p>
        </p:txBody>
      </p:sp>
    </p:spTree>
    <p:extLst>
      <p:ext uri="{BB962C8B-B14F-4D97-AF65-F5344CB8AC3E}">
        <p14:creationId xmlns:p14="http://schemas.microsoft.com/office/powerpoint/2010/main" val="1130180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nl-BE"/>
              <a:t>Decompose Conditional</a:t>
            </a:r>
          </a:p>
        </p:txBody>
      </p:sp>
      <p:sp>
        <p:nvSpPr>
          <p:cNvPr id="7" name="Rectangle 2"/>
          <p:cNvSpPr txBox="1">
            <a:spLocks noChangeArrowheads="1"/>
          </p:cNvSpPr>
          <p:nvPr/>
        </p:nvSpPr>
        <p:spPr>
          <a:xfrm>
            <a:off x="2223000" y="2501288"/>
            <a:ext cx="3953241" cy="540000"/>
          </a:xfrm>
          <a:prstGeom prst="rect">
            <a:avLst/>
          </a:prstGeom>
        </p:spPr>
        <p:txBody>
          <a:bodyPr/>
          <a:lstStyle/>
          <a:p>
            <a:pPr marL="342900" indent="-342900">
              <a:defRPr/>
            </a:pPr>
            <a:r>
              <a:rPr lang="en-GB" sz="1350" dirty="0">
                <a:latin typeface="+mj-lt"/>
                <a:ea typeface="+mj-ea"/>
                <a:cs typeface="+mj-cs"/>
              </a:rPr>
              <a:t>make functional reason of condition clear</a:t>
            </a:r>
            <a:endParaRPr lang="nl-NL" sz="1350" dirty="0">
              <a:latin typeface="+mj-lt"/>
              <a:ea typeface="+mj-ea"/>
              <a:cs typeface="+mj-cs"/>
            </a:endParaRPr>
          </a:p>
        </p:txBody>
      </p:sp>
      <p:sp>
        <p:nvSpPr>
          <p:cNvPr id="12" name="Rectangle 2"/>
          <p:cNvSpPr txBox="1">
            <a:spLocks noChangeArrowheads="1"/>
          </p:cNvSpPr>
          <p:nvPr/>
        </p:nvSpPr>
        <p:spPr>
          <a:xfrm>
            <a:off x="2223000" y="4120843"/>
            <a:ext cx="3090497" cy="540000"/>
          </a:xfrm>
          <a:prstGeom prst="rect">
            <a:avLst/>
          </a:prstGeom>
        </p:spPr>
        <p:txBody>
          <a:bodyPr/>
          <a:lstStyle/>
          <a:p>
            <a:pPr>
              <a:defRPr/>
            </a:pPr>
            <a:r>
              <a:rPr lang="nl-BE" sz="1350" dirty="0">
                <a:sym typeface="Wingdings" pitchFamily="2" charset="2"/>
              </a:rPr>
              <a:t>demo + exercise</a:t>
            </a:r>
            <a:endParaRPr lang="nl-BE" sz="1350" dirty="0"/>
          </a:p>
        </p:txBody>
      </p:sp>
      <p:sp>
        <p:nvSpPr>
          <p:cNvPr id="8" name="Rectangle 2"/>
          <p:cNvSpPr txBox="1">
            <a:spLocks noChangeArrowheads="1"/>
          </p:cNvSpPr>
          <p:nvPr/>
        </p:nvSpPr>
        <p:spPr>
          <a:xfrm>
            <a:off x="2223000" y="1691510"/>
            <a:ext cx="2842114" cy="540000"/>
          </a:xfrm>
          <a:prstGeom prst="rect">
            <a:avLst/>
          </a:prstGeom>
        </p:spPr>
        <p:txBody>
          <a:bodyPr/>
          <a:lstStyle/>
          <a:p>
            <a:pPr>
              <a:defRPr/>
            </a:pPr>
            <a:r>
              <a:rPr lang="en-GB" sz="1350" dirty="0">
                <a:latin typeface="+mj-lt"/>
                <a:ea typeface="+mj-ea"/>
                <a:cs typeface="+mj-cs"/>
              </a:rPr>
              <a:t>unclear conditions</a:t>
            </a:r>
            <a:endParaRPr lang="nl-NL" sz="1350" dirty="0">
              <a:latin typeface="+mj-lt"/>
              <a:ea typeface="+mj-ea"/>
              <a:cs typeface="+mj-cs"/>
            </a:endParaRPr>
          </a:p>
        </p:txBody>
      </p:sp>
      <p:sp>
        <p:nvSpPr>
          <p:cNvPr id="13" name="Rectangle 2"/>
          <p:cNvSpPr txBox="1">
            <a:spLocks noChangeArrowheads="1"/>
          </p:cNvSpPr>
          <p:nvPr/>
        </p:nvSpPr>
        <p:spPr>
          <a:xfrm>
            <a:off x="2223000" y="3311066"/>
            <a:ext cx="3290522" cy="540000"/>
          </a:xfrm>
          <a:prstGeom prst="rect">
            <a:avLst/>
          </a:prstGeom>
        </p:spPr>
        <p:txBody>
          <a:bodyPr/>
          <a:lstStyle/>
          <a:p>
            <a:pPr>
              <a:defRPr/>
            </a:pPr>
            <a:r>
              <a:rPr lang="en-GB" sz="1350" dirty="0">
                <a:latin typeface="+mj-lt"/>
                <a:ea typeface="+mj-ea"/>
                <a:cs typeface="+mj-cs"/>
              </a:rPr>
              <a:t>Extract method on a condition</a:t>
            </a:r>
            <a:endParaRPr lang="nl-NL" sz="1350" dirty="0">
              <a:latin typeface="+mj-lt"/>
              <a:ea typeface="+mj-ea"/>
              <a:cs typeface="+mj-cs"/>
            </a:endParaRPr>
          </a:p>
        </p:txBody>
      </p:sp>
      <p:sp>
        <p:nvSpPr>
          <p:cNvPr id="14" name="Rectangle 2"/>
          <p:cNvSpPr txBox="1">
            <a:spLocks noChangeArrowheads="1"/>
          </p:cNvSpPr>
          <p:nvPr/>
        </p:nvSpPr>
        <p:spPr>
          <a:xfrm>
            <a:off x="2223000" y="945998"/>
            <a:ext cx="1346323" cy="485775"/>
          </a:xfrm>
          <a:prstGeom prst="rect">
            <a:avLst/>
          </a:prstGeom>
        </p:spPr>
        <p:txBody>
          <a:bodyPr/>
          <a:lstStyle/>
          <a:p>
            <a:pPr>
              <a:defRPr/>
            </a:pPr>
            <a:r>
              <a:rPr lang="nl-BE" sz="1350" i="1">
                <a:sym typeface="Wingdings" pitchFamily="2" charset="2"/>
              </a:rPr>
              <a:t>CTRL+R, M</a:t>
            </a:r>
            <a:endParaRPr lang="nl-BE" sz="1350" i="1" dirty="0"/>
          </a:p>
        </p:txBody>
      </p:sp>
    </p:spTree>
    <p:extLst>
      <p:ext uri="{BB962C8B-B14F-4D97-AF65-F5344CB8AC3E}">
        <p14:creationId xmlns:p14="http://schemas.microsoft.com/office/powerpoint/2010/main" val="36559125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nl-BE"/>
              <a:t>Move method</a:t>
            </a:r>
          </a:p>
        </p:txBody>
      </p:sp>
      <p:sp>
        <p:nvSpPr>
          <p:cNvPr id="8" name="Rectangle 2"/>
          <p:cNvSpPr txBox="1">
            <a:spLocks noChangeArrowheads="1"/>
          </p:cNvSpPr>
          <p:nvPr/>
        </p:nvSpPr>
        <p:spPr>
          <a:xfrm>
            <a:off x="2223000" y="2216541"/>
            <a:ext cx="2841015" cy="594122"/>
          </a:xfrm>
          <a:prstGeom prst="rect">
            <a:avLst/>
          </a:prstGeom>
        </p:spPr>
        <p:txBody>
          <a:bodyPr/>
          <a:lstStyle/>
          <a:p>
            <a:pPr>
              <a:defRPr/>
            </a:pPr>
            <a:r>
              <a:rPr lang="en-GB" sz="1350" dirty="0">
                <a:latin typeface="+mj-lt"/>
                <a:ea typeface="+mj-ea"/>
                <a:cs typeface="+mj-cs"/>
              </a:rPr>
              <a:t>feature envy</a:t>
            </a:r>
            <a:endParaRPr lang="nl-NL" sz="1350" dirty="0">
              <a:latin typeface="+mj-lt"/>
              <a:ea typeface="+mj-ea"/>
              <a:cs typeface="+mj-cs"/>
            </a:endParaRPr>
          </a:p>
        </p:txBody>
      </p:sp>
      <p:sp>
        <p:nvSpPr>
          <p:cNvPr id="13" name="Rectangle 2"/>
          <p:cNvSpPr txBox="1">
            <a:spLocks noChangeArrowheads="1"/>
          </p:cNvSpPr>
          <p:nvPr/>
        </p:nvSpPr>
        <p:spPr>
          <a:xfrm>
            <a:off x="2223000" y="2873032"/>
            <a:ext cx="3290522" cy="594122"/>
          </a:xfrm>
          <a:prstGeom prst="rect">
            <a:avLst/>
          </a:prstGeom>
        </p:spPr>
        <p:txBody>
          <a:bodyPr/>
          <a:lstStyle/>
          <a:p>
            <a:pPr>
              <a:defRPr/>
            </a:pPr>
            <a:r>
              <a:rPr lang="en-GB" sz="1350" dirty="0">
                <a:latin typeface="+mj-lt"/>
                <a:ea typeface="+mj-ea"/>
                <a:cs typeface="+mj-cs"/>
              </a:rPr>
              <a:t>move method to correct class</a:t>
            </a:r>
            <a:endParaRPr lang="nl-NL" sz="1350" dirty="0">
              <a:latin typeface="+mj-lt"/>
              <a:ea typeface="+mj-ea"/>
              <a:cs typeface="+mj-cs"/>
            </a:endParaRPr>
          </a:p>
        </p:txBody>
      </p:sp>
      <p:sp>
        <p:nvSpPr>
          <p:cNvPr id="14" name="Rectangle 2"/>
          <p:cNvSpPr txBox="1">
            <a:spLocks noChangeArrowheads="1"/>
          </p:cNvSpPr>
          <p:nvPr/>
        </p:nvSpPr>
        <p:spPr>
          <a:xfrm>
            <a:off x="2223001" y="1063228"/>
            <a:ext cx="3339977" cy="485775"/>
          </a:xfrm>
          <a:prstGeom prst="rect">
            <a:avLst/>
          </a:prstGeom>
        </p:spPr>
        <p:txBody>
          <a:bodyPr/>
          <a:lstStyle/>
          <a:p>
            <a:pPr>
              <a:defRPr/>
            </a:pPr>
            <a:r>
              <a:rPr lang="nl-BE" sz="1350" i="1">
                <a:sym typeface="Wingdings" pitchFamily="2" charset="2"/>
              </a:rPr>
              <a:t>CTRL+R, V – CTRL+R, M, CTRL+R, I</a:t>
            </a:r>
            <a:endParaRPr lang="nl-BE" sz="1350" i="1" dirty="0"/>
          </a:p>
        </p:txBody>
      </p:sp>
    </p:spTree>
    <p:extLst>
      <p:ext uri="{BB962C8B-B14F-4D97-AF65-F5344CB8AC3E}">
        <p14:creationId xmlns:p14="http://schemas.microsoft.com/office/powerpoint/2010/main" val="1928023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nl-BE"/>
              <a:t>Introduce Parameter Object</a:t>
            </a:r>
          </a:p>
        </p:txBody>
      </p:sp>
      <p:sp>
        <p:nvSpPr>
          <p:cNvPr id="7" name="Rectangle 2"/>
          <p:cNvSpPr txBox="1">
            <a:spLocks noChangeArrowheads="1"/>
          </p:cNvSpPr>
          <p:nvPr/>
        </p:nvSpPr>
        <p:spPr>
          <a:xfrm>
            <a:off x="2309080" y="2455703"/>
            <a:ext cx="2841014" cy="540000"/>
          </a:xfrm>
          <a:prstGeom prst="rect">
            <a:avLst/>
          </a:prstGeom>
        </p:spPr>
        <p:txBody>
          <a:bodyPr/>
          <a:lstStyle/>
          <a:p>
            <a:pPr marL="342900" indent="-342900">
              <a:defRPr/>
            </a:pPr>
            <a:r>
              <a:rPr lang="en-GB" sz="1350" dirty="0">
                <a:latin typeface="+mj-lt"/>
                <a:ea typeface="+mj-ea"/>
                <a:cs typeface="+mj-cs"/>
              </a:rPr>
              <a:t>replace by a class</a:t>
            </a:r>
            <a:endParaRPr lang="nl-NL" sz="1350" dirty="0">
              <a:latin typeface="+mj-lt"/>
              <a:ea typeface="+mj-ea"/>
              <a:cs typeface="+mj-cs"/>
            </a:endParaRPr>
          </a:p>
        </p:txBody>
      </p:sp>
      <p:sp>
        <p:nvSpPr>
          <p:cNvPr id="12" name="Rectangle 2"/>
          <p:cNvSpPr txBox="1">
            <a:spLocks noChangeArrowheads="1"/>
          </p:cNvSpPr>
          <p:nvPr/>
        </p:nvSpPr>
        <p:spPr>
          <a:xfrm>
            <a:off x="2309080" y="3734373"/>
            <a:ext cx="3090497" cy="540000"/>
          </a:xfrm>
          <a:prstGeom prst="rect">
            <a:avLst/>
          </a:prstGeom>
        </p:spPr>
        <p:txBody>
          <a:bodyPr/>
          <a:lstStyle/>
          <a:p>
            <a:pPr>
              <a:defRPr/>
            </a:pPr>
            <a:r>
              <a:rPr lang="nl-BE" sz="1350" dirty="0">
                <a:sym typeface="Wingdings" pitchFamily="2" charset="2"/>
              </a:rPr>
              <a:t>demo + exercise</a:t>
            </a:r>
            <a:endParaRPr lang="nl-BE" sz="1350" dirty="0"/>
          </a:p>
        </p:txBody>
      </p:sp>
      <p:sp>
        <p:nvSpPr>
          <p:cNvPr id="13" name="Rectangle 2"/>
          <p:cNvSpPr txBox="1">
            <a:spLocks noChangeArrowheads="1"/>
          </p:cNvSpPr>
          <p:nvPr/>
        </p:nvSpPr>
        <p:spPr>
          <a:xfrm>
            <a:off x="2309080" y="1816368"/>
            <a:ext cx="3638916" cy="540000"/>
          </a:xfrm>
          <a:prstGeom prst="rect">
            <a:avLst/>
          </a:prstGeom>
        </p:spPr>
        <p:txBody>
          <a:bodyPr/>
          <a:lstStyle/>
          <a:p>
            <a:pPr>
              <a:defRPr/>
            </a:pPr>
            <a:r>
              <a:rPr lang="en-GB" sz="1350" dirty="0">
                <a:latin typeface="+mj-lt"/>
                <a:ea typeface="+mj-ea"/>
                <a:cs typeface="+mj-cs"/>
              </a:rPr>
              <a:t>group of parameters belong together</a:t>
            </a:r>
            <a:endParaRPr lang="nl-NL" sz="1350" dirty="0">
              <a:latin typeface="+mj-lt"/>
              <a:ea typeface="+mj-ea"/>
              <a:cs typeface="+mj-cs"/>
            </a:endParaRPr>
          </a:p>
        </p:txBody>
      </p:sp>
      <p:sp>
        <p:nvSpPr>
          <p:cNvPr id="14" name="Rectangle 2"/>
          <p:cNvSpPr txBox="1">
            <a:spLocks noChangeArrowheads="1"/>
          </p:cNvSpPr>
          <p:nvPr/>
        </p:nvSpPr>
        <p:spPr>
          <a:xfrm>
            <a:off x="2309080" y="924521"/>
            <a:ext cx="4463195" cy="485775"/>
          </a:xfrm>
          <a:prstGeom prst="rect">
            <a:avLst/>
          </a:prstGeom>
        </p:spPr>
        <p:txBody>
          <a:bodyPr/>
          <a:lstStyle/>
          <a:p>
            <a:pPr>
              <a:defRPr/>
            </a:pPr>
            <a:r>
              <a:rPr lang="nl-BE" sz="1350" i="1">
                <a:sym typeface="Wingdings" pitchFamily="2" charset="2"/>
              </a:rPr>
              <a:t>(Refactor -&gt; Extract class from Parameters)</a:t>
            </a:r>
            <a:endParaRPr lang="nl-BE" sz="1350" i="1" dirty="0"/>
          </a:p>
        </p:txBody>
      </p:sp>
      <p:sp>
        <p:nvSpPr>
          <p:cNvPr id="9" name="Rectangle 2"/>
          <p:cNvSpPr txBox="1">
            <a:spLocks noChangeArrowheads="1"/>
          </p:cNvSpPr>
          <p:nvPr/>
        </p:nvSpPr>
        <p:spPr>
          <a:xfrm>
            <a:off x="2309080" y="3095039"/>
            <a:ext cx="2841014" cy="540000"/>
          </a:xfrm>
          <a:prstGeom prst="rect">
            <a:avLst/>
          </a:prstGeom>
        </p:spPr>
        <p:txBody>
          <a:bodyPr/>
          <a:lstStyle/>
          <a:p>
            <a:pPr marL="342900" indent="-342900">
              <a:defRPr/>
            </a:pPr>
            <a:r>
              <a:rPr lang="en-GB" sz="1350" dirty="0">
                <a:latin typeface="+mj-lt"/>
                <a:ea typeface="+mj-ea"/>
                <a:cs typeface="+mj-cs"/>
              </a:rPr>
              <a:t>feature envy / data class</a:t>
            </a:r>
            <a:endParaRPr lang="nl-NL" sz="1350" dirty="0">
              <a:latin typeface="+mj-lt"/>
              <a:ea typeface="+mj-ea"/>
              <a:cs typeface="+mj-cs"/>
            </a:endParaRPr>
          </a:p>
        </p:txBody>
      </p:sp>
    </p:spTree>
    <p:extLst>
      <p:ext uri="{BB962C8B-B14F-4D97-AF65-F5344CB8AC3E}">
        <p14:creationId xmlns:p14="http://schemas.microsoft.com/office/powerpoint/2010/main" val="4203681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normAutofit/>
          </a:bodyPr>
          <a:lstStyle/>
          <a:p>
            <a:r>
              <a:rPr lang="nl-BE" dirty="0" err="1"/>
              <a:t>Replace</a:t>
            </a:r>
            <a:r>
              <a:rPr lang="nl-BE" dirty="0"/>
              <a:t> </a:t>
            </a:r>
            <a:r>
              <a:rPr lang="nl-BE" dirty="0" err="1"/>
              <a:t>Conditional</a:t>
            </a:r>
            <a:r>
              <a:rPr lang="nl-BE" dirty="0"/>
              <a:t> </a:t>
            </a:r>
            <a:r>
              <a:rPr lang="nl-BE" dirty="0" err="1"/>
              <a:t>with</a:t>
            </a:r>
            <a:r>
              <a:rPr lang="nl-BE" dirty="0"/>
              <a:t> </a:t>
            </a:r>
            <a:r>
              <a:rPr lang="nl-BE" dirty="0" err="1"/>
              <a:t>Polymorphism</a:t>
            </a:r>
            <a:endParaRPr lang="nl-BE" dirty="0"/>
          </a:p>
        </p:txBody>
      </p:sp>
      <p:sp>
        <p:nvSpPr>
          <p:cNvPr id="7" name="Rectangle 2"/>
          <p:cNvSpPr txBox="1">
            <a:spLocks noChangeArrowheads="1"/>
          </p:cNvSpPr>
          <p:nvPr/>
        </p:nvSpPr>
        <p:spPr>
          <a:xfrm>
            <a:off x="2318807" y="2341075"/>
            <a:ext cx="2841014" cy="540000"/>
          </a:xfrm>
          <a:prstGeom prst="rect">
            <a:avLst/>
          </a:prstGeom>
        </p:spPr>
        <p:txBody>
          <a:bodyPr/>
          <a:lstStyle/>
          <a:p>
            <a:pPr marL="342900" indent="-342900">
              <a:defRPr/>
            </a:pPr>
            <a:r>
              <a:rPr lang="en-GB" sz="1350" dirty="0">
                <a:latin typeface="+mj-lt"/>
                <a:ea typeface="+mj-ea"/>
                <a:cs typeface="+mj-cs"/>
              </a:rPr>
              <a:t>subclasses + move behaviour</a:t>
            </a:r>
            <a:endParaRPr lang="nl-NL" sz="1350" dirty="0">
              <a:latin typeface="+mj-lt"/>
              <a:ea typeface="+mj-ea"/>
              <a:cs typeface="+mj-cs"/>
            </a:endParaRPr>
          </a:p>
        </p:txBody>
      </p:sp>
      <p:sp>
        <p:nvSpPr>
          <p:cNvPr id="13" name="Rectangle 2"/>
          <p:cNvSpPr txBox="1">
            <a:spLocks noChangeArrowheads="1"/>
          </p:cNvSpPr>
          <p:nvPr/>
        </p:nvSpPr>
        <p:spPr>
          <a:xfrm>
            <a:off x="2318806" y="1617175"/>
            <a:ext cx="3290522" cy="540000"/>
          </a:xfrm>
          <a:prstGeom prst="rect">
            <a:avLst/>
          </a:prstGeom>
        </p:spPr>
        <p:txBody>
          <a:bodyPr/>
          <a:lstStyle/>
          <a:p>
            <a:pPr>
              <a:defRPr/>
            </a:pPr>
            <a:r>
              <a:rPr lang="en-GB" sz="1350" dirty="0">
                <a:latin typeface="+mj-lt"/>
                <a:ea typeface="+mj-ea"/>
                <a:cs typeface="+mj-cs"/>
              </a:rPr>
              <a:t>switch</a:t>
            </a:r>
            <a:endParaRPr lang="nl-NL" sz="1350" dirty="0">
              <a:latin typeface="+mj-lt"/>
              <a:ea typeface="+mj-ea"/>
              <a:cs typeface="+mj-cs"/>
            </a:endParaRPr>
          </a:p>
        </p:txBody>
      </p:sp>
      <p:sp>
        <p:nvSpPr>
          <p:cNvPr id="9" name="Rectangle 2"/>
          <p:cNvSpPr txBox="1">
            <a:spLocks noChangeArrowheads="1"/>
          </p:cNvSpPr>
          <p:nvPr/>
        </p:nvSpPr>
        <p:spPr>
          <a:xfrm>
            <a:off x="2318807" y="3788875"/>
            <a:ext cx="2841015" cy="540000"/>
          </a:xfrm>
          <a:prstGeom prst="rect">
            <a:avLst/>
          </a:prstGeom>
        </p:spPr>
        <p:txBody>
          <a:bodyPr/>
          <a:lstStyle/>
          <a:p>
            <a:pPr marL="342900" indent="-342900">
              <a:defRPr/>
            </a:pPr>
            <a:r>
              <a:rPr lang="en-GB" sz="1350" dirty="0">
                <a:latin typeface="+mj-lt"/>
                <a:ea typeface="+mj-ea"/>
                <a:cs typeface="+mj-cs"/>
              </a:rPr>
              <a:t>easier to extend</a:t>
            </a:r>
            <a:endParaRPr lang="nl-NL" sz="1350" dirty="0">
              <a:latin typeface="+mj-lt"/>
              <a:ea typeface="+mj-ea"/>
              <a:cs typeface="+mj-cs"/>
            </a:endParaRPr>
          </a:p>
        </p:txBody>
      </p:sp>
      <p:sp>
        <p:nvSpPr>
          <p:cNvPr id="6" name="Rectangle 2"/>
          <p:cNvSpPr txBox="1">
            <a:spLocks noChangeArrowheads="1"/>
          </p:cNvSpPr>
          <p:nvPr/>
        </p:nvSpPr>
        <p:spPr>
          <a:xfrm>
            <a:off x="2318807" y="3064975"/>
            <a:ext cx="2841015" cy="540000"/>
          </a:xfrm>
          <a:prstGeom prst="rect">
            <a:avLst/>
          </a:prstGeom>
        </p:spPr>
        <p:txBody>
          <a:bodyPr/>
          <a:lstStyle/>
          <a:p>
            <a:pPr marL="342900" indent="-342900">
              <a:defRPr/>
            </a:pPr>
            <a:r>
              <a:rPr lang="en-GB" sz="1350" dirty="0">
                <a:latin typeface="+mj-lt"/>
                <a:ea typeface="+mj-ea"/>
                <a:cs typeface="+mj-cs"/>
              </a:rPr>
              <a:t>type instead of </a:t>
            </a:r>
            <a:r>
              <a:rPr lang="en-GB" sz="1350" dirty="0" err="1">
                <a:latin typeface="+mj-lt"/>
                <a:ea typeface="+mj-ea"/>
                <a:cs typeface="+mj-cs"/>
              </a:rPr>
              <a:t>int</a:t>
            </a:r>
            <a:endParaRPr lang="nl-NL" sz="1350" dirty="0">
              <a:latin typeface="+mj-lt"/>
              <a:ea typeface="+mj-ea"/>
              <a:cs typeface="+mj-cs"/>
            </a:endParaRPr>
          </a:p>
        </p:txBody>
      </p:sp>
    </p:spTree>
    <p:extLst>
      <p:ext uri="{BB962C8B-B14F-4D97-AF65-F5344CB8AC3E}">
        <p14:creationId xmlns:p14="http://schemas.microsoft.com/office/powerpoint/2010/main" val="304704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BE" dirty="0"/>
              <a:t>Example</a:t>
            </a:r>
          </a:p>
        </p:txBody>
      </p:sp>
      <p:grpSp>
        <p:nvGrpSpPr>
          <p:cNvPr id="5" name="Group 10"/>
          <p:cNvGrpSpPr>
            <a:grpSpLocks/>
          </p:cNvGrpSpPr>
          <p:nvPr/>
        </p:nvGrpSpPr>
        <p:grpSpPr bwMode="auto">
          <a:xfrm>
            <a:off x="1606794" y="2286435"/>
            <a:ext cx="1993656" cy="1890713"/>
            <a:chOff x="272480" y="1556792"/>
            <a:chExt cx="2880320" cy="2520280"/>
          </a:xfrm>
        </p:grpSpPr>
        <p:sp>
          <p:nvSpPr>
            <p:cNvPr id="6" name="Rectangle 5"/>
            <p:cNvSpPr/>
            <p:nvPr/>
          </p:nvSpPr>
          <p:spPr>
            <a:xfrm>
              <a:off x="272480" y="1556792"/>
              <a:ext cx="2880320" cy="252028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nl-BE" sz="1350" dirty="0"/>
            </a:p>
            <a:p>
              <a:pPr algn="ctr">
                <a:defRPr/>
              </a:pPr>
              <a:endParaRPr lang="nl-BE" sz="1350" dirty="0"/>
            </a:p>
          </p:txBody>
        </p:sp>
        <p:sp>
          <p:nvSpPr>
            <p:cNvPr id="7" name="TextBox 3"/>
            <p:cNvSpPr txBox="1">
              <a:spLocks noChangeArrowheads="1"/>
            </p:cNvSpPr>
            <p:nvPr/>
          </p:nvSpPr>
          <p:spPr bwMode="auto">
            <a:xfrm>
              <a:off x="920553" y="2276872"/>
              <a:ext cx="1193165" cy="400003"/>
            </a:xfrm>
            <a:prstGeom prst="rect">
              <a:avLst/>
            </a:prstGeom>
            <a:noFill/>
            <a:ln w="9525">
              <a:noFill/>
              <a:miter lim="800000"/>
              <a:headEnd/>
              <a:tailEnd/>
            </a:ln>
          </p:spPr>
          <p:txBody>
            <a:bodyPr wrap="none">
              <a:spAutoFit/>
            </a:bodyPr>
            <a:lstStyle/>
            <a:p>
              <a:r>
                <a:rPr lang="nl-BE" sz="1350"/>
                <a:t>- balance</a:t>
              </a:r>
            </a:p>
          </p:txBody>
        </p:sp>
        <p:sp>
          <p:nvSpPr>
            <p:cNvPr id="8" name="TextBox 4"/>
            <p:cNvSpPr txBox="1">
              <a:spLocks noChangeArrowheads="1"/>
            </p:cNvSpPr>
            <p:nvPr/>
          </p:nvSpPr>
          <p:spPr bwMode="auto">
            <a:xfrm>
              <a:off x="848544" y="1700808"/>
              <a:ext cx="2016224" cy="400003"/>
            </a:xfrm>
            <a:prstGeom prst="rect">
              <a:avLst/>
            </a:prstGeom>
            <a:noFill/>
            <a:ln w="9525">
              <a:noFill/>
              <a:miter lim="800000"/>
              <a:headEnd/>
              <a:tailEnd/>
            </a:ln>
          </p:spPr>
          <p:txBody>
            <a:bodyPr>
              <a:spAutoFit/>
            </a:bodyPr>
            <a:lstStyle/>
            <a:p>
              <a:r>
                <a:rPr lang="nl-BE" sz="1350"/>
                <a:t>Account</a:t>
              </a:r>
            </a:p>
          </p:txBody>
        </p:sp>
        <p:cxnSp>
          <p:nvCxnSpPr>
            <p:cNvPr id="9" name="Straight Connector 8"/>
            <p:cNvCxnSpPr/>
            <p:nvPr/>
          </p:nvCxnSpPr>
          <p:spPr>
            <a:xfrm>
              <a:off x="272480" y="220432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72480" y="2780430"/>
              <a:ext cx="2880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8"/>
            <p:cNvSpPr txBox="1">
              <a:spLocks noChangeArrowheads="1"/>
            </p:cNvSpPr>
            <p:nvPr/>
          </p:nvSpPr>
          <p:spPr bwMode="auto">
            <a:xfrm>
              <a:off x="415956" y="2997338"/>
              <a:ext cx="2376755" cy="400003"/>
            </a:xfrm>
            <a:prstGeom prst="rect">
              <a:avLst/>
            </a:prstGeom>
            <a:noFill/>
            <a:ln w="9525">
              <a:noFill/>
              <a:miter lim="800000"/>
              <a:headEnd/>
              <a:tailEnd/>
            </a:ln>
          </p:spPr>
          <p:txBody>
            <a:bodyPr>
              <a:spAutoFit/>
            </a:bodyPr>
            <a:lstStyle/>
            <a:p>
              <a:r>
                <a:rPr lang="nl-BE" sz="1350"/>
                <a:t>deposit(amount)</a:t>
              </a:r>
            </a:p>
          </p:txBody>
        </p:sp>
        <p:sp>
          <p:nvSpPr>
            <p:cNvPr id="12" name="TextBox 9"/>
            <p:cNvSpPr txBox="1">
              <a:spLocks noChangeArrowheads="1"/>
            </p:cNvSpPr>
            <p:nvPr/>
          </p:nvSpPr>
          <p:spPr bwMode="auto">
            <a:xfrm>
              <a:off x="415956" y="3356993"/>
              <a:ext cx="2592828" cy="400003"/>
            </a:xfrm>
            <a:prstGeom prst="rect">
              <a:avLst/>
            </a:prstGeom>
            <a:noFill/>
            <a:ln w="9525">
              <a:noFill/>
              <a:miter lim="800000"/>
              <a:headEnd/>
              <a:tailEnd/>
            </a:ln>
          </p:spPr>
          <p:txBody>
            <a:bodyPr>
              <a:spAutoFit/>
            </a:bodyPr>
            <a:lstStyle/>
            <a:p>
              <a:r>
                <a:rPr lang="nl-BE" sz="1350"/>
                <a:t>withdraw(amount)</a:t>
              </a:r>
            </a:p>
          </p:txBody>
        </p:sp>
      </p:grpSp>
      <p:sp>
        <p:nvSpPr>
          <p:cNvPr id="13" name="TextBox 11"/>
          <p:cNvSpPr txBox="1">
            <a:spLocks noChangeArrowheads="1"/>
          </p:cNvSpPr>
          <p:nvPr/>
        </p:nvSpPr>
        <p:spPr bwMode="auto">
          <a:xfrm>
            <a:off x="1430948" y="1239876"/>
            <a:ext cx="6282104" cy="300082"/>
          </a:xfrm>
          <a:prstGeom prst="rect">
            <a:avLst/>
          </a:prstGeom>
          <a:noFill/>
          <a:ln w="9525">
            <a:noFill/>
            <a:miter lim="800000"/>
            <a:headEnd/>
            <a:tailEnd/>
          </a:ln>
        </p:spPr>
        <p:txBody>
          <a:bodyPr>
            <a:spAutoFit/>
          </a:bodyPr>
          <a:lstStyle/>
          <a:p>
            <a:r>
              <a:rPr lang="nl-BE" sz="1350" dirty="0"/>
              <a:t>User Story: as a client I can deposit and withdraw money from an account.</a:t>
            </a:r>
          </a:p>
        </p:txBody>
      </p:sp>
      <p:sp>
        <p:nvSpPr>
          <p:cNvPr id="14" name="Text Box 4"/>
          <p:cNvSpPr txBox="1">
            <a:spLocks noChangeArrowheads="1"/>
          </p:cNvSpPr>
          <p:nvPr/>
        </p:nvSpPr>
        <p:spPr bwMode="auto">
          <a:xfrm>
            <a:off x="4023580" y="2049501"/>
            <a:ext cx="3572756" cy="3046988"/>
          </a:xfrm>
          <a:prstGeom prst="rect">
            <a:avLst/>
          </a:prstGeom>
          <a:noFill/>
          <a:ln w="9525">
            <a:noFill/>
            <a:miter lim="800000"/>
            <a:headEnd/>
            <a:tailEnd/>
          </a:ln>
        </p:spPr>
        <p:txBody>
          <a:bodyPr wrap="square">
            <a:spAutoFit/>
          </a:bodyPr>
          <a:lstStyle/>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class</a:t>
            </a:r>
            <a:r>
              <a:rPr lang="en-US" sz="1200" dirty="0">
                <a:solidFill>
                  <a:srgbClr val="000000"/>
                </a:solidFill>
                <a:latin typeface="Consolas" panose="020B0609020204030204" pitchFamily="49" charset="0"/>
              </a:rPr>
              <a:t> </a:t>
            </a:r>
            <a:r>
              <a:rPr lang="en-US" sz="1200" dirty="0" err="1">
                <a:solidFill>
                  <a:srgbClr val="267F99"/>
                </a:solidFill>
                <a:latin typeface="Consolas" panose="020B0609020204030204" pitchFamily="49" charset="0"/>
              </a:rPr>
              <a:t>SimpleAccount</a:t>
            </a:r>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private</a:t>
            </a:r>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balance;</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Withdraw</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br>
              <a:rPr lang="en-US" sz="1200" dirty="0">
                <a:solidFill>
                  <a:srgbClr val="00000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void</a:t>
            </a:r>
            <a:r>
              <a:rPr lang="en-US" sz="1200" dirty="0">
                <a:solidFill>
                  <a:srgbClr val="000000"/>
                </a:solidFill>
                <a:latin typeface="Consolas" panose="020B0609020204030204" pitchFamily="49" charset="0"/>
              </a:rPr>
              <a:t> </a:t>
            </a:r>
            <a:r>
              <a:rPr lang="en-US" sz="1200" dirty="0">
                <a:solidFill>
                  <a:srgbClr val="795E26"/>
                </a:solidFill>
                <a:latin typeface="Consolas" panose="020B0609020204030204" pitchFamily="49" charset="0"/>
              </a:rPr>
              <a:t>Deposit</a:t>
            </a:r>
            <a:r>
              <a:rPr lang="en-US" sz="1200" dirty="0">
                <a:solidFill>
                  <a:srgbClr val="000000"/>
                </a:solidFill>
                <a:latin typeface="Consolas" panose="020B0609020204030204" pitchFamily="49" charset="0"/>
              </a:rPr>
              <a:t>(</a:t>
            </a:r>
            <a:r>
              <a:rPr lang="en-US" sz="1200" dirty="0" err="1">
                <a:solidFill>
                  <a:srgbClr val="0000FF"/>
                </a:solidFill>
                <a:latin typeface="Consolas" panose="020B0609020204030204" pitchFamily="49" charset="0"/>
              </a:rPr>
              <a:t>int</a:t>
            </a:r>
            <a:r>
              <a:rPr lang="en-US" sz="1200" dirty="0">
                <a:solidFill>
                  <a:srgbClr val="000000"/>
                </a:solidFill>
                <a:latin typeface="Consolas" panose="020B0609020204030204" pitchFamily="49" charset="0"/>
              </a:rPr>
              <a:t> amount)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FF"/>
                </a:solidFill>
                <a:latin typeface="Consolas" panose="020B0609020204030204" pitchFamily="49" charset="0"/>
              </a:rPr>
              <a:t>this</a:t>
            </a:r>
            <a:r>
              <a:rPr lang="en-US" sz="1200" dirty="0" err="1">
                <a:solidFill>
                  <a:srgbClr val="000000"/>
                </a:solidFill>
                <a:latin typeface="Consolas" panose="020B0609020204030204" pitchFamily="49" charset="0"/>
              </a:rPr>
              <a:t>.</a:t>
            </a:r>
            <a:r>
              <a:rPr lang="en-US" sz="1200" dirty="0" err="1">
                <a:solidFill>
                  <a:srgbClr val="001080"/>
                </a:solidFill>
                <a:latin typeface="Consolas" panose="020B0609020204030204" pitchFamily="49" charset="0"/>
              </a:rPr>
              <a:t>balance</a:t>
            </a:r>
            <a:r>
              <a:rPr lang="en-US" sz="1200" dirty="0">
                <a:solidFill>
                  <a:srgbClr val="000000"/>
                </a:solidFill>
                <a:latin typeface="Consolas" panose="020B0609020204030204" pitchFamily="49" charset="0"/>
              </a:rPr>
              <a:t> += </a:t>
            </a:r>
            <a:r>
              <a:rPr lang="en-US" sz="1200" dirty="0">
                <a:solidFill>
                  <a:srgbClr val="001080"/>
                </a:solidFill>
                <a:latin typeface="Consolas" panose="020B0609020204030204" pitchFamily="49" charset="0"/>
              </a:rPr>
              <a:t>amount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p>
          <a:p>
            <a:endParaRPr lang="en-US" sz="1200" dirty="0">
              <a:solidFill>
                <a:srgbClr val="D4D4D4"/>
              </a:solidFill>
              <a:latin typeface="Consolas" panose="020B0609020204030204" pitchFamily="49" charset="0"/>
            </a:endParaRPr>
          </a:p>
          <a:p>
            <a:endParaRPr lang="nl-BE" sz="1200" dirty="0">
              <a:solidFill>
                <a:srgbClr val="000000"/>
              </a:solidFill>
              <a:latin typeface="Consolas"/>
            </a:endParaRPr>
          </a:p>
        </p:txBody>
      </p:sp>
    </p:spTree>
    <p:extLst>
      <p:ext uri="{BB962C8B-B14F-4D97-AF65-F5344CB8AC3E}">
        <p14:creationId xmlns:p14="http://schemas.microsoft.com/office/powerpoint/2010/main" val="4597504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932" y="3014662"/>
            <a:ext cx="2743200" cy="212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8"/>
          <p:cNvSpPr>
            <a:spLocks noChangeArrowheads="1"/>
          </p:cNvSpPr>
          <p:nvPr/>
        </p:nvSpPr>
        <p:spPr bwMode="auto">
          <a:xfrm>
            <a:off x="2527789" y="2247900"/>
            <a:ext cx="100013" cy="215504"/>
          </a:xfrm>
          <a:prstGeom prst="rect">
            <a:avLst/>
          </a:prstGeom>
          <a:solidFill>
            <a:schemeClr val="bg1"/>
          </a:solidFill>
          <a:ln w="9525" algn="ctr">
            <a:noFill/>
            <a:miter lim="800000"/>
            <a:headEnd/>
            <a:tailEnd/>
          </a:ln>
        </p:spPr>
        <p:txBody>
          <a:bodyPr wrap="none" anchor="ctr"/>
          <a:lstStyle/>
          <a:p>
            <a:endParaRPr lang="nl-BE" sz="1350"/>
          </a:p>
        </p:txBody>
      </p:sp>
      <p:sp>
        <p:nvSpPr>
          <p:cNvPr id="4" name="Rectangle 3"/>
          <p:cNvSpPr/>
          <p:nvPr/>
        </p:nvSpPr>
        <p:spPr>
          <a:xfrm>
            <a:off x="2218604" y="935598"/>
            <a:ext cx="5832648" cy="2308324"/>
          </a:xfrm>
          <a:prstGeom prst="rect">
            <a:avLst/>
          </a:prstGeom>
        </p:spPr>
        <p:txBody>
          <a:bodyPr wrap="square">
            <a:spAutoFit/>
          </a:bodyPr>
          <a:lstStyle/>
          <a:p>
            <a:r>
              <a:rPr lang="nl-BE" sz="1200" dirty="0">
                <a:solidFill>
                  <a:srgbClr val="7F0055"/>
                </a:solidFill>
                <a:latin typeface="Consolas"/>
              </a:rPr>
              <a:t>double</a:t>
            </a:r>
            <a:r>
              <a:rPr lang="nl-BE" sz="1200" dirty="0">
                <a:solidFill>
                  <a:srgbClr val="000000"/>
                </a:solidFill>
                <a:latin typeface="Consolas"/>
              </a:rPr>
              <a:t> </a:t>
            </a:r>
            <a:r>
              <a:rPr lang="nl-BE" sz="1200" dirty="0" err="1">
                <a:solidFill>
                  <a:srgbClr val="000000"/>
                </a:solidFill>
                <a:latin typeface="Consolas"/>
              </a:rPr>
              <a:t>getSpeed</a:t>
            </a:r>
            <a:r>
              <a:rPr lang="nl-BE" sz="1200" dirty="0">
                <a:solidFill>
                  <a:srgbClr val="000000"/>
                </a:solidFill>
                <a:latin typeface="Consolas"/>
              </a:rPr>
              <a:t>() {</a:t>
            </a:r>
          </a:p>
          <a:p>
            <a:r>
              <a:rPr lang="nl-BE" sz="1200" dirty="0">
                <a:solidFill>
                  <a:srgbClr val="7F0055"/>
                </a:solidFill>
                <a:latin typeface="Consolas"/>
              </a:rPr>
              <a:t>  switch</a:t>
            </a:r>
            <a:r>
              <a:rPr lang="nl-BE" sz="1200" dirty="0">
                <a:solidFill>
                  <a:srgbClr val="000000"/>
                </a:solidFill>
                <a:latin typeface="Consolas"/>
              </a:rPr>
              <a:t> (</a:t>
            </a:r>
            <a:r>
              <a:rPr lang="nl-BE" sz="1200" dirty="0">
                <a:solidFill>
                  <a:srgbClr val="0000C0"/>
                </a:solidFill>
                <a:latin typeface="Consolas"/>
              </a:rPr>
              <a:t>_type</a:t>
            </a:r>
            <a:r>
              <a:rPr lang="nl-BE" sz="1200" dirty="0">
                <a:solidFill>
                  <a:srgbClr val="000000"/>
                </a:solidFill>
                <a:latin typeface="Consolas"/>
              </a:rPr>
              <a:t>) {</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EUROPEAN</a:t>
            </a:r>
            <a:r>
              <a:rPr lang="nl-BE" sz="1200" i="1" dirty="0">
                <a:solidFill>
                  <a:srgbClr val="000000"/>
                </a:solidFill>
                <a:latin typeface="Consolas"/>
              </a:rPr>
              <a:t>:</a:t>
            </a:r>
          </a:p>
          <a:p>
            <a:r>
              <a:rPr lang="nl-BE" sz="1200" dirty="0">
                <a:solidFill>
                  <a:srgbClr val="7F0055"/>
                </a:solidFill>
                <a:latin typeface="Consolas"/>
              </a:rPr>
              <a:t>      return</a:t>
            </a:r>
            <a:r>
              <a:rPr lang="nl-BE" sz="1200" dirty="0">
                <a:solidFill>
                  <a:srgbClr val="000000"/>
                </a:solidFill>
                <a:latin typeface="Consolas"/>
              </a:rPr>
              <a:t> </a:t>
            </a:r>
            <a:r>
              <a:rPr lang="nl-BE" sz="1200" dirty="0" err="1">
                <a:solidFill>
                  <a:srgbClr val="000000"/>
                </a:solidFill>
                <a:latin typeface="Consolas"/>
              </a:rPr>
              <a:t>getBaseSpeed</a:t>
            </a:r>
            <a:r>
              <a:rPr lang="nl-BE" sz="1200" dirty="0">
                <a:solidFill>
                  <a:srgbClr val="000000"/>
                </a:solidFill>
                <a:latin typeface="Consolas"/>
              </a:rPr>
              <a:t>();</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AFRICAN</a:t>
            </a:r>
            <a:r>
              <a:rPr lang="nl-BE" sz="1200" i="1" dirty="0">
                <a:solidFill>
                  <a:srgbClr val="000000"/>
                </a:solidFill>
                <a:latin typeface="Consolas"/>
              </a:rPr>
              <a:t>:</a:t>
            </a:r>
          </a:p>
          <a:p>
            <a:r>
              <a:rPr lang="nl-BE" sz="1200" dirty="0">
                <a:solidFill>
                  <a:srgbClr val="7F0055"/>
                </a:solidFill>
                <a:latin typeface="Consolas"/>
              </a:rPr>
              <a:t>      return</a:t>
            </a:r>
            <a:r>
              <a:rPr lang="nl-BE" sz="1200" dirty="0">
                <a:solidFill>
                  <a:srgbClr val="000000"/>
                </a:solidFill>
                <a:latin typeface="Consolas"/>
              </a:rPr>
              <a:t> </a:t>
            </a:r>
            <a:r>
              <a:rPr lang="nl-BE" sz="1200" dirty="0" err="1">
                <a:solidFill>
                  <a:srgbClr val="000000"/>
                </a:solidFill>
                <a:latin typeface="Consolas"/>
              </a:rPr>
              <a:t>getBaseSpeed</a:t>
            </a:r>
            <a:r>
              <a:rPr lang="nl-BE" sz="1200" dirty="0">
                <a:solidFill>
                  <a:srgbClr val="000000"/>
                </a:solidFill>
                <a:latin typeface="Consolas"/>
              </a:rPr>
              <a:t>() - </a:t>
            </a:r>
            <a:r>
              <a:rPr lang="nl-BE" sz="1200" dirty="0" err="1">
                <a:solidFill>
                  <a:srgbClr val="000000"/>
                </a:solidFill>
                <a:latin typeface="Consolas"/>
              </a:rPr>
              <a:t>getLoadFactor</a:t>
            </a:r>
            <a:r>
              <a:rPr lang="nl-BE" sz="1200" dirty="0">
                <a:solidFill>
                  <a:srgbClr val="000000"/>
                </a:solidFill>
                <a:latin typeface="Consolas"/>
              </a:rPr>
              <a:t>() * </a:t>
            </a:r>
            <a:r>
              <a:rPr lang="nl-BE" sz="1200" dirty="0">
                <a:solidFill>
                  <a:srgbClr val="0000C0"/>
                </a:solidFill>
                <a:latin typeface="Consolas"/>
              </a:rPr>
              <a:t>_</a:t>
            </a:r>
            <a:r>
              <a:rPr lang="nl-BE" sz="1200" dirty="0" err="1">
                <a:solidFill>
                  <a:srgbClr val="0000C0"/>
                </a:solidFill>
                <a:latin typeface="Consolas"/>
              </a:rPr>
              <a:t>numberOfCoconuts</a:t>
            </a:r>
            <a:r>
              <a:rPr lang="nl-BE" sz="1200" dirty="0">
                <a:solidFill>
                  <a:srgbClr val="000000"/>
                </a:solidFill>
                <a:latin typeface="Consolas"/>
              </a:rPr>
              <a:t>;</a:t>
            </a:r>
          </a:p>
          <a:p>
            <a:r>
              <a:rPr lang="nl-BE" sz="1200" dirty="0">
                <a:solidFill>
                  <a:srgbClr val="7F0055"/>
                </a:solidFill>
                <a:latin typeface="Consolas"/>
              </a:rPr>
              <a:t>    case</a:t>
            </a:r>
            <a:r>
              <a:rPr lang="nl-BE" sz="1200" dirty="0">
                <a:solidFill>
                  <a:srgbClr val="000000"/>
                </a:solidFill>
                <a:latin typeface="Consolas"/>
              </a:rPr>
              <a:t> </a:t>
            </a:r>
            <a:r>
              <a:rPr lang="nl-BE" sz="1200" i="1" dirty="0">
                <a:solidFill>
                  <a:srgbClr val="0000C0"/>
                </a:solidFill>
                <a:latin typeface="Consolas"/>
              </a:rPr>
              <a:t>NORWEGIAN_BLUE</a:t>
            </a:r>
            <a:r>
              <a:rPr lang="nl-BE" sz="1200" i="1" dirty="0">
                <a:solidFill>
                  <a:srgbClr val="000000"/>
                </a:solidFill>
                <a:latin typeface="Consolas"/>
              </a:rPr>
              <a:t>:</a:t>
            </a:r>
          </a:p>
          <a:p>
            <a:r>
              <a:rPr lang="en-US" sz="1200" dirty="0">
                <a:solidFill>
                  <a:srgbClr val="7F0055"/>
                </a:solidFill>
                <a:latin typeface="Consolas"/>
              </a:rPr>
              <a:t>      return</a:t>
            </a:r>
            <a:r>
              <a:rPr lang="en-US" sz="1200" dirty="0">
                <a:solidFill>
                  <a:srgbClr val="000000"/>
                </a:solidFill>
                <a:latin typeface="Consolas"/>
              </a:rPr>
              <a:t> (</a:t>
            </a:r>
            <a:r>
              <a:rPr lang="en-US" sz="1200" dirty="0">
                <a:solidFill>
                  <a:srgbClr val="0000C0"/>
                </a:solidFill>
                <a:latin typeface="Consolas"/>
              </a:rPr>
              <a:t>_</a:t>
            </a:r>
            <a:r>
              <a:rPr lang="en-US" sz="1200" dirty="0" err="1">
                <a:solidFill>
                  <a:srgbClr val="0000C0"/>
                </a:solidFill>
                <a:latin typeface="Consolas"/>
              </a:rPr>
              <a:t>isNailed</a:t>
            </a:r>
            <a:r>
              <a:rPr lang="en-US" sz="1200" dirty="0">
                <a:solidFill>
                  <a:srgbClr val="000000"/>
                </a:solidFill>
                <a:latin typeface="Consolas"/>
              </a:rPr>
              <a:t>) ? 0 : </a:t>
            </a:r>
            <a:r>
              <a:rPr lang="en-US" sz="1200" dirty="0" err="1">
                <a:solidFill>
                  <a:srgbClr val="000000"/>
                </a:solidFill>
                <a:latin typeface="Consolas"/>
              </a:rPr>
              <a:t>getBaseSpeed</a:t>
            </a:r>
            <a:r>
              <a:rPr lang="en-US" sz="1200" dirty="0">
                <a:solidFill>
                  <a:srgbClr val="000000"/>
                </a:solidFill>
                <a:latin typeface="Consolas"/>
              </a:rPr>
              <a:t>(</a:t>
            </a:r>
            <a:r>
              <a:rPr lang="en-US" sz="1200" dirty="0">
                <a:solidFill>
                  <a:srgbClr val="0000C0"/>
                </a:solidFill>
                <a:latin typeface="Consolas"/>
              </a:rPr>
              <a:t>_voltage</a:t>
            </a:r>
            <a:r>
              <a:rPr lang="en-US" sz="1200" dirty="0">
                <a:solidFill>
                  <a:srgbClr val="000000"/>
                </a:solidFill>
                <a:latin typeface="Consolas"/>
              </a:rPr>
              <a:t>);</a:t>
            </a:r>
          </a:p>
          <a:p>
            <a:r>
              <a:rPr lang="nl-BE" sz="1200" dirty="0">
                <a:solidFill>
                  <a:srgbClr val="000000"/>
                </a:solidFill>
                <a:latin typeface="Consolas"/>
              </a:rPr>
              <a:t>  }</a:t>
            </a:r>
          </a:p>
          <a:p>
            <a:endParaRPr lang="nl-BE" sz="1200" dirty="0">
              <a:latin typeface="Consolas"/>
            </a:endParaRPr>
          </a:p>
          <a:p>
            <a:r>
              <a:rPr lang="en-US" sz="1200" dirty="0">
                <a:solidFill>
                  <a:srgbClr val="7F0055"/>
                </a:solidFill>
                <a:latin typeface="Consolas"/>
              </a:rPr>
              <a:t>  throw</a:t>
            </a:r>
            <a:r>
              <a:rPr lang="en-US" sz="1200" dirty="0">
                <a:solidFill>
                  <a:srgbClr val="000000"/>
                </a:solidFill>
                <a:latin typeface="Consolas"/>
              </a:rPr>
              <a:t> </a:t>
            </a:r>
            <a:r>
              <a:rPr lang="en-US" sz="1200" dirty="0">
                <a:solidFill>
                  <a:srgbClr val="7F0055"/>
                </a:solidFill>
                <a:latin typeface="Consolas"/>
              </a:rPr>
              <a:t>new</a:t>
            </a:r>
            <a:r>
              <a:rPr lang="en-US" sz="1200" dirty="0">
                <a:solidFill>
                  <a:srgbClr val="000000"/>
                </a:solidFill>
                <a:latin typeface="Consolas"/>
              </a:rPr>
              <a:t> </a:t>
            </a:r>
            <a:r>
              <a:rPr lang="en-US" sz="1200" dirty="0" err="1">
                <a:solidFill>
                  <a:srgbClr val="000000"/>
                </a:solidFill>
                <a:latin typeface="Consolas"/>
              </a:rPr>
              <a:t>RuntimeException</a:t>
            </a:r>
            <a:r>
              <a:rPr lang="en-US" sz="1200" dirty="0">
                <a:solidFill>
                  <a:srgbClr val="000000"/>
                </a:solidFill>
                <a:latin typeface="Consolas"/>
              </a:rPr>
              <a:t>(</a:t>
            </a:r>
            <a:r>
              <a:rPr lang="en-US" sz="1200" dirty="0">
                <a:solidFill>
                  <a:srgbClr val="2A00FF"/>
                </a:solidFill>
                <a:latin typeface="Consolas"/>
              </a:rPr>
              <a:t>"should be unreachable"</a:t>
            </a:r>
            <a:r>
              <a:rPr lang="en-US" sz="1200" dirty="0">
                <a:solidFill>
                  <a:srgbClr val="000000"/>
                </a:solidFill>
                <a:latin typeface="Consolas"/>
              </a:rPr>
              <a:t>);</a:t>
            </a:r>
          </a:p>
          <a:p>
            <a:r>
              <a:rPr lang="nl-BE" sz="1200" dirty="0">
                <a:solidFill>
                  <a:srgbClr val="000000"/>
                </a:solidFill>
                <a:latin typeface="Consolas"/>
              </a:rPr>
              <a:t>}</a:t>
            </a:r>
            <a:endParaRPr lang="nl-BE" sz="1200" dirty="0"/>
          </a:p>
        </p:txBody>
      </p:sp>
      <p:sp>
        <p:nvSpPr>
          <p:cNvPr id="5" name="Title 4"/>
          <p:cNvSpPr>
            <a:spLocks noGrp="1"/>
          </p:cNvSpPr>
          <p:nvPr>
            <p:ph type="title"/>
          </p:nvPr>
        </p:nvSpPr>
        <p:spPr/>
        <p:txBody>
          <a:bodyPr>
            <a:normAutofit/>
          </a:bodyPr>
          <a:lstStyle/>
          <a:p>
            <a:r>
              <a:rPr lang="nl-BE" dirty="0" err="1"/>
              <a:t>Replace</a:t>
            </a:r>
            <a:r>
              <a:rPr lang="nl-BE" dirty="0"/>
              <a:t> </a:t>
            </a:r>
            <a:r>
              <a:rPr lang="nl-BE" dirty="0" err="1"/>
              <a:t>conditional</a:t>
            </a:r>
            <a:r>
              <a:rPr lang="nl-BE" dirty="0"/>
              <a:t> </a:t>
            </a:r>
            <a:r>
              <a:rPr lang="nl-BE" dirty="0" err="1"/>
              <a:t>with</a:t>
            </a:r>
            <a:r>
              <a:rPr lang="nl-BE" dirty="0"/>
              <a:t> </a:t>
            </a:r>
            <a:r>
              <a:rPr lang="nl-BE" dirty="0" err="1"/>
              <a:t>polymorphism</a:t>
            </a:r>
            <a:endParaRPr lang="nl-BE" dirty="0"/>
          </a:p>
        </p:txBody>
      </p:sp>
    </p:spTree>
    <p:extLst>
      <p:ext uri="{BB962C8B-B14F-4D97-AF65-F5344CB8AC3E}">
        <p14:creationId xmlns:p14="http://schemas.microsoft.com/office/powerpoint/2010/main" val="1697271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nl-BE" dirty="0"/>
              <a:t>In </a:t>
            </a:r>
            <a:r>
              <a:rPr lang="nl-BE" dirty="0" err="1"/>
              <a:t>Practice</a:t>
            </a:r>
            <a:endParaRPr lang="nl-BE" dirty="0"/>
          </a:p>
        </p:txBody>
      </p:sp>
      <p:sp>
        <p:nvSpPr>
          <p:cNvPr id="7" name="Rectangle 2"/>
          <p:cNvSpPr txBox="1">
            <a:spLocks noChangeArrowheads="1"/>
          </p:cNvSpPr>
          <p:nvPr/>
        </p:nvSpPr>
        <p:spPr>
          <a:xfrm>
            <a:off x="2223000" y="2024438"/>
            <a:ext cx="2842114" cy="540000"/>
          </a:xfrm>
          <a:prstGeom prst="rect">
            <a:avLst/>
          </a:prstGeom>
        </p:spPr>
        <p:txBody>
          <a:bodyPr/>
          <a:lstStyle/>
          <a:p>
            <a:pPr marL="342900" indent="-342900">
              <a:defRPr/>
            </a:pPr>
            <a:r>
              <a:rPr lang="en-GB" sz="1350" dirty="0">
                <a:latin typeface="+mj-lt"/>
                <a:ea typeface="+mj-ea"/>
                <a:cs typeface="+mj-cs"/>
              </a:rPr>
              <a:t>baby steps</a:t>
            </a:r>
            <a:endParaRPr lang="nl-NL" sz="1350" dirty="0">
              <a:latin typeface="+mj-lt"/>
              <a:ea typeface="+mj-ea"/>
              <a:cs typeface="+mj-cs"/>
            </a:endParaRPr>
          </a:p>
        </p:txBody>
      </p:sp>
      <p:sp>
        <p:nvSpPr>
          <p:cNvPr id="12" name="Rectangle 2"/>
          <p:cNvSpPr txBox="1">
            <a:spLocks noChangeArrowheads="1"/>
          </p:cNvSpPr>
          <p:nvPr/>
        </p:nvSpPr>
        <p:spPr>
          <a:xfrm>
            <a:off x="2223001" y="3779327"/>
            <a:ext cx="3339977" cy="540000"/>
          </a:xfrm>
          <a:prstGeom prst="rect">
            <a:avLst/>
          </a:prstGeom>
        </p:spPr>
        <p:txBody>
          <a:bodyPr/>
          <a:lstStyle/>
          <a:p>
            <a:pPr>
              <a:defRPr/>
            </a:pPr>
            <a:r>
              <a:rPr lang="nl-BE" sz="1350" dirty="0">
                <a:sym typeface="Wingdings" pitchFamily="2" charset="2"/>
              </a:rPr>
              <a:t>tests: add, change, move, mocking ...</a:t>
            </a:r>
            <a:endParaRPr lang="nl-BE" sz="1350" dirty="0"/>
          </a:p>
        </p:txBody>
      </p:sp>
      <p:sp>
        <p:nvSpPr>
          <p:cNvPr id="13" name="Rectangle 2"/>
          <p:cNvSpPr txBox="1">
            <a:spLocks noChangeArrowheads="1"/>
          </p:cNvSpPr>
          <p:nvPr/>
        </p:nvSpPr>
        <p:spPr>
          <a:xfrm>
            <a:off x="2223000" y="3194364"/>
            <a:ext cx="3289422" cy="540000"/>
          </a:xfrm>
          <a:prstGeom prst="rect">
            <a:avLst/>
          </a:prstGeom>
        </p:spPr>
        <p:txBody>
          <a:bodyPr/>
          <a:lstStyle/>
          <a:p>
            <a:pPr>
              <a:defRPr/>
            </a:pPr>
            <a:r>
              <a:rPr lang="en-GB" sz="1350" dirty="0">
                <a:latin typeface="+mj-lt"/>
                <a:ea typeface="+mj-ea"/>
                <a:cs typeface="+mj-cs"/>
              </a:rPr>
              <a:t>IDE</a:t>
            </a:r>
            <a:endParaRPr lang="nl-NL" sz="1350" dirty="0">
              <a:latin typeface="+mj-lt"/>
              <a:ea typeface="+mj-ea"/>
              <a:cs typeface="+mj-cs"/>
            </a:endParaRPr>
          </a:p>
        </p:txBody>
      </p:sp>
      <p:sp>
        <p:nvSpPr>
          <p:cNvPr id="10" name="Rectangle 2"/>
          <p:cNvSpPr txBox="1">
            <a:spLocks noChangeArrowheads="1"/>
          </p:cNvSpPr>
          <p:nvPr/>
        </p:nvSpPr>
        <p:spPr>
          <a:xfrm>
            <a:off x="2223000" y="2609401"/>
            <a:ext cx="2842114" cy="540000"/>
          </a:xfrm>
          <a:prstGeom prst="rect">
            <a:avLst/>
          </a:prstGeom>
        </p:spPr>
        <p:txBody>
          <a:bodyPr/>
          <a:lstStyle/>
          <a:p>
            <a:pPr marL="342900" indent="-342900">
              <a:defRPr/>
            </a:pPr>
            <a:r>
              <a:rPr lang="en-GB" sz="1350" dirty="0">
                <a:latin typeface="+mj-lt"/>
                <a:ea typeface="+mj-ea"/>
                <a:cs typeface="+mj-cs"/>
              </a:rPr>
              <a:t>green tests after each step</a:t>
            </a:r>
            <a:endParaRPr lang="nl-NL" sz="1350" dirty="0">
              <a:latin typeface="+mj-lt"/>
              <a:ea typeface="+mj-ea"/>
              <a:cs typeface="+mj-cs"/>
            </a:endParaRPr>
          </a:p>
        </p:txBody>
      </p:sp>
      <p:sp>
        <p:nvSpPr>
          <p:cNvPr id="11" name="Rectangle 2"/>
          <p:cNvSpPr txBox="1">
            <a:spLocks noChangeArrowheads="1"/>
          </p:cNvSpPr>
          <p:nvPr/>
        </p:nvSpPr>
        <p:spPr>
          <a:xfrm>
            <a:off x="2223000" y="1439474"/>
            <a:ext cx="2842114" cy="540000"/>
          </a:xfrm>
          <a:prstGeom prst="rect">
            <a:avLst/>
          </a:prstGeom>
        </p:spPr>
        <p:txBody>
          <a:bodyPr/>
          <a:lstStyle/>
          <a:p>
            <a:pPr marL="342900" indent="-342900">
              <a:defRPr/>
            </a:pPr>
            <a:r>
              <a:rPr lang="en-GB" sz="1350" dirty="0">
                <a:latin typeface="+mj-lt"/>
                <a:ea typeface="+mj-ea"/>
                <a:cs typeface="+mj-cs"/>
              </a:rPr>
              <a:t>code always compiles</a:t>
            </a:r>
            <a:endParaRPr lang="nl-NL" sz="1350" dirty="0">
              <a:latin typeface="+mj-lt"/>
              <a:ea typeface="+mj-ea"/>
              <a:cs typeface="+mj-cs"/>
            </a:endParaRPr>
          </a:p>
        </p:txBody>
      </p:sp>
    </p:spTree>
    <p:extLst>
      <p:ext uri="{BB962C8B-B14F-4D97-AF65-F5344CB8AC3E}">
        <p14:creationId xmlns:p14="http://schemas.microsoft.com/office/powerpoint/2010/main" val="33671698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rtinfowler.com/mf-ade-ho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00000">
            <a:off x="2234832" y="1035238"/>
            <a:ext cx="1428750" cy="17716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14"/>
          <p:cNvSpPr/>
          <p:nvPr/>
        </p:nvSpPr>
        <p:spPr>
          <a:xfrm>
            <a:off x="2343150" y="4516041"/>
            <a:ext cx="4624754" cy="300082"/>
          </a:xfrm>
          <a:prstGeom prst="rect">
            <a:avLst/>
          </a:prstGeom>
        </p:spPr>
        <p:txBody>
          <a:bodyPr>
            <a:spAutoFit/>
          </a:bodyPr>
          <a:lstStyle/>
          <a:p>
            <a:pPr>
              <a:defRPr/>
            </a:pPr>
            <a:r>
              <a:rPr lang="nl-BE" sz="1350">
                <a:hlinkClick r:id="rId4"/>
              </a:rPr>
              <a:t>http://martinfowler.com/refactoring/catalog/index.html</a:t>
            </a:r>
            <a:endParaRPr lang="nl-BE" sz="1350" dirty="0"/>
          </a:p>
        </p:txBody>
      </p:sp>
      <p:pic>
        <p:nvPicPr>
          <p:cNvPr id="125955" name="Picture 4"/>
          <p:cNvPicPr>
            <a:picLocks noChangeAspect="1" noChangeArrowheads="1"/>
          </p:cNvPicPr>
          <p:nvPr/>
        </p:nvPicPr>
        <p:blipFill>
          <a:blip r:embed="rId5" cstate="print"/>
          <a:srcRect/>
          <a:stretch>
            <a:fillRect/>
          </a:stretch>
        </p:blipFill>
        <p:spPr bwMode="auto">
          <a:xfrm>
            <a:off x="3143250" y="303610"/>
            <a:ext cx="2791558" cy="38814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64111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1"/>
          </p:nvPr>
        </p:nvSpPr>
        <p:spPr/>
        <p:txBody>
          <a:bodyPr/>
          <a:lstStyle/>
          <a:p>
            <a:r>
              <a:rPr lang="nl-BE" dirty="0"/>
              <a:t>Lab</a:t>
            </a:r>
          </a:p>
        </p:txBody>
      </p:sp>
    </p:spTree>
    <p:extLst>
      <p:ext uri="{BB962C8B-B14F-4D97-AF65-F5344CB8AC3E}">
        <p14:creationId xmlns:p14="http://schemas.microsoft.com/office/powerpoint/2010/main" val="29103495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nl-BE" dirty="0"/>
              <a:t>Test code </a:t>
            </a:r>
            <a:r>
              <a:rPr lang="nl-BE" dirty="0" err="1"/>
              <a:t>smells</a:t>
            </a:r>
            <a:endParaRPr lang="nl-BE" dirty="0"/>
          </a:p>
        </p:txBody>
      </p:sp>
      <p:sp>
        <p:nvSpPr>
          <p:cNvPr id="11" name="Rectangle 2"/>
          <p:cNvSpPr txBox="1">
            <a:spLocks noChangeArrowheads="1"/>
          </p:cNvSpPr>
          <p:nvPr/>
        </p:nvSpPr>
        <p:spPr>
          <a:xfrm>
            <a:off x="1808762" y="1526911"/>
            <a:ext cx="2841015" cy="594122"/>
          </a:xfrm>
          <a:prstGeom prst="rect">
            <a:avLst/>
          </a:prstGeom>
        </p:spPr>
        <p:txBody>
          <a:bodyPr/>
          <a:lstStyle/>
          <a:p>
            <a:pPr>
              <a:defRPr/>
            </a:pPr>
            <a:r>
              <a:rPr lang="nl-BE" sz="1350" dirty="0">
                <a:sym typeface="Wingdings" pitchFamily="2" charset="2"/>
              </a:rPr>
              <a:t>duplication</a:t>
            </a:r>
            <a:endParaRPr lang="nl-NL" sz="1350" dirty="0">
              <a:ea typeface="+mj-ea"/>
              <a:cs typeface="+mj-cs"/>
            </a:endParaRPr>
          </a:p>
        </p:txBody>
      </p:sp>
      <p:sp>
        <p:nvSpPr>
          <p:cNvPr id="12" name="Rectangle 2"/>
          <p:cNvSpPr txBox="1">
            <a:spLocks noChangeArrowheads="1"/>
          </p:cNvSpPr>
          <p:nvPr/>
        </p:nvSpPr>
        <p:spPr>
          <a:xfrm>
            <a:off x="1808761" y="3215119"/>
            <a:ext cx="3090497" cy="459581"/>
          </a:xfrm>
          <a:prstGeom prst="rect">
            <a:avLst/>
          </a:prstGeom>
        </p:spPr>
        <p:txBody>
          <a:bodyPr/>
          <a:lstStyle/>
          <a:p>
            <a:pPr>
              <a:defRPr/>
            </a:pPr>
            <a:r>
              <a:rPr lang="nl-BE" sz="1350" dirty="0">
                <a:sym typeface="Wingdings" pitchFamily="2" charset="2"/>
              </a:rPr>
              <a:t>slow test</a:t>
            </a:r>
            <a:endParaRPr lang="nl-BE" sz="1350" dirty="0"/>
          </a:p>
        </p:txBody>
      </p:sp>
      <p:sp>
        <p:nvSpPr>
          <p:cNvPr id="8" name="Rectangle 2"/>
          <p:cNvSpPr txBox="1">
            <a:spLocks noChangeArrowheads="1"/>
          </p:cNvSpPr>
          <p:nvPr/>
        </p:nvSpPr>
        <p:spPr>
          <a:xfrm>
            <a:off x="1808762" y="3688163"/>
            <a:ext cx="2842114" cy="594122"/>
          </a:xfrm>
          <a:prstGeom prst="rect">
            <a:avLst/>
          </a:prstGeom>
        </p:spPr>
        <p:txBody>
          <a:bodyPr/>
          <a:lstStyle/>
          <a:p>
            <a:pPr>
              <a:defRPr/>
            </a:pPr>
            <a:r>
              <a:rPr lang="en-GB" sz="1350" dirty="0">
                <a:latin typeface="+mj-lt"/>
                <a:ea typeface="+mj-ea"/>
                <a:cs typeface="+mj-cs"/>
              </a:rPr>
              <a:t>test hard to write</a:t>
            </a:r>
            <a:endParaRPr lang="nl-NL" sz="1350" dirty="0">
              <a:latin typeface="+mj-lt"/>
              <a:ea typeface="+mj-ea"/>
              <a:cs typeface="+mj-cs"/>
            </a:endParaRPr>
          </a:p>
        </p:txBody>
      </p:sp>
      <p:sp>
        <p:nvSpPr>
          <p:cNvPr id="9" name="Rectangle 2"/>
          <p:cNvSpPr txBox="1">
            <a:spLocks noChangeArrowheads="1"/>
          </p:cNvSpPr>
          <p:nvPr/>
        </p:nvSpPr>
        <p:spPr>
          <a:xfrm>
            <a:off x="1808762" y="2134494"/>
            <a:ext cx="2841015" cy="594122"/>
          </a:xfrm>
          <a:prstGeom prst="rect">
            <a:avLst/>
          </a:prstGeom>
        </p:spPr>
        <p:txBody>
          <a:bodyPr/>
          <a:lstStyle/>
          <a:p>
            <a:pPr>
              <a:defRPr/>
            </a:pPr>
            <a:r>
              <a:rPr lang="en-GB" sz="1350" dirty="0">
                <a:latin typeface="+mj-lt"/>
                <a:ea typeface="+mj-ea"/>
                <a:cs typeface="+mj-cs"/>
              </a:rPr>
              <a:t>fragile test</a:t>
            </a:r>
            <a:endParaRPr lang="nl-NL" sz="1350" dirty="0">
              <a:latin typeface="+mj-lt"/>
              <a:ea typeface="+mj-ea"/>
              <a:cs typeface="+mj-cs"/>
            </a:endParaRPr>
          </a:p>
        </p:txBody>
      </p:sp>
      <p:sp>
        <p:nvSpPr>
          <p:cNvPr id="10" name="Rectangle 2"/>
          <p:cNvSpPr txBox="1">
            <a:spLocks noChangeArrowheads="1"/>
          </p:cNvSpPr>
          <p:nvPr/>
        </p:nvSpPr>
        <p:spPr>
          <a:xfrm>
            <a:off x="1808761" y="2742077"/>
            <a:ext cx="3090497" cy="459581"/>
          </a:xfrm>
          <a:prstGeom prst="rect">
            <a:avLst/>
          </a:prstGeom>
        </p:spPr>
        <p:txBody>
          <a:bodyPr/>
          <a:lstStyle/>
          <a:p>
            <a:pPr>
              <a:defRPr/>
            </a:pPr>
            <a:r>
              <a:rPr lang="nl-BE" sz="1350" dirty="0">
                <a:sym typeface="Wingdings" pitchFamily="2" charset="2"/>
              </a:rPr>
              <a:t>dependent</a:t>
            </a:r>
            <a:endParaRPr lang="nl-BE" sz="1350" dirty="0"/>
          </a:p>
        </p:txBody>
      </p:sp>
      <p:sp>
        <p:nvSpPr>
          <p:cNvPr id="14" name="Rectangle 2"/>
          <p:cNvSpPr txBox="1">
            <a:spLocks noChangeArrowheads="1"/>
          </p:cNvSpPr>
          <p:nvPr/>
        </p:nvSpPr>
        <p:spPr>
          <a:xfrm>
            <a:off x="2344912" y="974800"/>
            <a:ext cx="4171754" cy="424985"/>
          </a:xfrm>
          <a:prstGeom prst="rect">
            <a:avLst/>
          </a:prstGeom>
        </p:spPr>
        <p:txBody>
          <a:bodyPr/>
          <a:lstStyle/>
          <a:p>
            <a:pPr>
              <a:defRPr/>
            </a:pPr>
            <a:r>
              <a:rPr lang="en-GB" sz="1350" i="1" dirty="0">
                <a:latin typeface="+mj-lt"/>
                <a:ea typeface="+mj-ea"/>
                <a:cs typeface="+mj-cs"/>
              </a:rPr>
              <a:t>Keep it as clean as your production code</a:t>
            </a:r>
            <a:endParaRPr lang="nl-NL" sz="1350" i="1" dirty="0">
              <a:latin typeface="+mj-lt"/>
              <a:ea typeface="+mj-ea"/>
              <a:cs typeface="+mj-cs"/>
            </a:endParaRPr>
          </a:p>
        </p:txBody>
      </p:sp>
      <p:sp>
        <p:nvSpPr>
          <p:cNvPr id="15" name="Rectangle 2"/>
          <p:cNvSpPr txBox="1">
            <a:spLocks noChangeArrowheads="1"/>
          </p:cNvSpPr>
          <p:nvPr/>
        </p:nvSpPr>
        <p:spPr>
          <a:xfrm>
            <a:off x="4780887" y="3689605"/>
            <a:ext cx="2842114" cy="594122"/>
          </a:xfrm>
          <a:prstGeom prst="rect">
            <a:avLst/>
          </a:prstGeom>
        </p:spPr>
        <p:txBody>
          <a:bodyPr/>
          <a:lstStyle/>
          <a:p>
            <a:pPr>
              <a:defRPr/>
            </a:pPr>
            <a:r>
              <a:rPr lang="en-GB" sz="1350" dirty="0">
                <a:latin typeface="+mj-lt"/>
                <a:ea typeface="+mj-ea"/>
                <a:cs typeface="+mj-cs"/>
              </a:rPr>
              <a:t>often sign of bad code (high coupling, low cohesion,…)</a:t>
            </a:r>
            <a:endParaRPr lang="nl-NL" sz="1350" dirty="0">
              <a:latin typeface="+mj-lt"/>
              <a:ea typeface="+mj-ea"/>
              <a:cs typeface="+mj-cs"/>
            </a:endParaRPr>
          </a:p>
        </p:txBody>
      </p:sp>
      <p:sp>
        <p:nvSpPr>
          <p:cNvPr id="2" name="Right Arrow 1"/>
          <p:cNvSpPr/>
          <p:nvPr/>
        </p:nvSpPr>
        <p:spPr>
          <a:xfrm>
            <a:off x="3782861" y="3663220"/>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350"/>
          </a:p>
        </p:txBody>
      </p:sp>
    </p:spTree>
    <p:extLst>
      <p:ext uri="{BB962C8B-B14F-4D97-AF65-F5344CB8AC3E}">
        <p14:creationId xmlns:p14="http://schemas.microsoft.com/office/powerpoint/2010/main" val="3936502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Fluent</a:t>
            </a:r>
            <a:r>
              <a:rPr lang="nl-BE" dirty="0"/>
              <a:t> </a:t>
            </a:r>
            <a:r>
              <a:rPr lang="nl-BE" dirty="0" err="1"/>
              <a:t>Assertions</a:t>
            </a:r>
            <a:endParaRPr lang="nl-BE" dirty="0"/>
          </a:p>
        </p:txBody>
      </p:sp>
      <p:pic>
        <p:nvPicPr>
          <p:cNvPr id="3074" name="Picture 2" descr="http://fluentassertions.com/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114300"/>
            <a:ext cx="2814638"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0000" y="1008058"/>
            <a:ext cx="4572000" cy="1754326"/>
          </a:xfrm>
          <a:prstGeom prst="rect">
            <a:avLst/>
          </a:prstGeom>
        </p:spPr>
        <p:txBody>
          <a:bodyPr>
            <a:spAutoFit/>
          </a:bodyPr>
          <a:lstStyle/>
          <a:p>
            <a:r>
              <a:rPr lang="nl-BE" dirty="0">
                <a:solidFill>
                  <a:srgbClr val="0000FF"/>
                </a:solidFill>
                <a:latin typeface="Consolas" panose="020B0609020204030204" pitchFamily="49" charset="0"/>
              </a:rPr>
              <a:t>string</a:t>
            </a:r>
            <a:r>
              <a:rPr lang="nl-BE" dirty="0">
                <a:solidFill>
                  <a:srgbClr val="000000"/>
                </a:solidFill>
                <a:latin typeface="Consolas" panose="020B0609020204030204" pitchFamily="49" charset="0"/>
              </a:rPr>
              <a:t> </a:t>
            </a:r>
            <a:r>
              <a:rPr lang="nl-BE" dirty="0" err="1">
                <a:solidFill>
                  <a:srgbClr val="000000"/>
                </a:solidFill>
                <a:latin typeface="Consolas" panose="020B0609020204030204" pitchFamily="49" charset="0"/>
              </a:rPr>
              <a:t>actual</a:t>
            </a:r>
            <a:r>
              <a:rPr lang="nl-BE" dirty="0">
                <a:solidFill>
                  <a:srgbClr val="000000"/>
                </a:solidFill>
                <a:latin typeface="Consolas" panose="020B0609020204030204" pitchFamily="49" charset="0"/>
              </a:rPr>
              <a:t> = </a:t>
            </a:r>
            <a:r>
              <a:rPr lang="nl-BE" dirty="0">
                <a:solidFill>
                  <a:srgbClr val="A31515"/>
                </a:solidFill>
                <a:latin typeface="Consolas" panose="020B0609020204030204" pitchFamily="49" charset="0"/>
              </a:rPr>
              <a:t>"ABCDEFGHI"</a:t>
            </a:r>
            <a:r>
              <a:rPr lang="nl-BE" dirty="0">
                <a:solidFill>
                  <a:srgbClr val="000000"/>
                </a:solidFill>
                <a:latin typeface="Consolas" panose="020B0609020204030204" pitchFamily="49" charset="0"/>
              </a:rPr>
              <a:t>;</a:t>
            </a:r>
          </a:p>
          <a:p>
            <a:r>
              <a:rPr lang="nl-BE" dirty="0" err="1">
                <a:solidFill>
                  <a:srgbClr val="001080"/>
                </a:solidFill>
                <a:latin typeface="Consolas" panose="020B0609020204030204" pitchFamily="49" charset="0"/>
              </a:rPr>
              <a:t>actual</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Should</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795E26"/>
                </a:solidFill>
                <a:latin typeface="Consolas" panose="020B0609020204030204" pitchFamily="49" charset="0"/>
              </a:rPr>
              <a:t>StartWith</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"AB"</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EndWith</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"HI"</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Contain</a:t>
            </a:r>
            <a:r>
              <a:rPr lang="nl-BE" dirty="0">
                <a:solidFill>
                  <a:srgbClr val="000000"/>
                </a:solidFill>
                <a:latin typeface="Consolas" panose="020B0609020204030204" pitchFamily="49" charset="0"/>
              </a:rPr>
              <a:t>(</a:t>
            </a:r>
            <a:r>
              <a:rPr lang="nl-BE" dirty="0">
                <a:solidFill>
                  <a:srgbClr val="A31515"/>
                </a:solidFill>
                <a:latin typeface="Consolas" panose="020B0609020204030204" pitchFamily="49" charset="0"/>
              </a:rPr>
              <a:t>"EF"</a:t>
            </a:r>
            <a:r>
              <a:rPr lang="nl-BE" dirty="0">
                <a:solidFill>
                  <a:srgbClr val="000000"/>
                </a:solidFill>
                <a:latin typeface="Consolas" panose="020B0609020204030204" pitchFamily="49" charset="0"/>
              </a:rPr>
              <a:t>)</a:t>
            </a:r>
          </a:p>
          <a:p>
            <a:r>
              <a:rPr lang="nl-BE" dirty="0">
                <a:solidFill>
                  <a:srgbClr val="000000"/>
                </a:solidFill>
                <a:latin typeface="Consolas" panose="020B0609020204030204" pitchFamily="49" charset="0"/>
              </a:rPr>
              <a:t>    .</a:t>
            </a:r>
            <a:r>
              <a:rPr lang="nl-BE" dirty="0" err="1">
                <a:solidFill>
                  <a:srgbClr val="001080"/>
                </a:solidFill>
                <a:latin typeface="Consolas" panose="020B0609020204030204" pitchFamily="49" charset="0"/>
              </a:rPr>
              <a:t>And</a:t>
            </a:r>
            <a:r>
              <a:rPr lang="nl-BE" dirty="0" err="1">
                <a:solidFill>
                  <a:srgbClr val="000000"/>
                </a:solidFill>
                <a:latin typeface="Consolas" panose="020B0609020204030204" pitchFamily="49" charset="0"/>
              </a:rPr>
              <a:t>.</a:t>
            </a:r>
            <a:r>
              <a:rPr lang="nl-BE" dirty="0" err="1">
                <a:solidFill>
                  <a:srgbClr val="795E26"/>
                </a:solidFill>
                <a:latin typeface="Consolas" panose="020B0609020204030204" pitchFamily="49" charset="0"/>
              </a:rPr>
              <a:t>HaveLength</a:t>
            </a:r>
            <a:r>
              <a:rPr lang="nl-BE" dirty="0">
                <a:solidFill>
                  <a:srgbClr val="000000"/>
                </a:solidFill>
                <a:latin typeface="Consolas" panose="020B0609020204030204" pitchFamily="49" charset="0"/>
              </a:rPr>
              <a:t>(</a:t>
            </a:r>
            <a:r>
              <a:rPr lang="nl-BE" dirty="0">
                <a:solidFill>
                  <a:srgbClr val="09885A"/>
                </a:solidFill>
                <a:latin typeface="Consolas" panose="020B0609020204030204" pitchFamily="49" charset="0"/>
              </a:rPr>
              <a:t>9</a:t>
            </a:r>
            <a:r>
              <a:rPr lang="nl-BE" dirty="0">
                <a:solidFill>
                  <a:srgbClr val="000000"/>
                </a:solidFill>
                <a:latin typeface="Consolas" panose="020B0609020204030204" pitchFamily="49" charset="0"/>
              </a:rPr>
              <a:t>);</a:t>
            </a:r>
            <a:endParaRPr lang="nl-BE" b="0" dirty="0">
              <a:solidFill>
                <a:srgbClr val="000000"/>
              </a:solidFill>
              <a:effectLst/>
              <a:latin typeface="Consolas" panose="020B0609020204030204" pitchFamily="49" charset="0"/>
            </a:endParaRPr>
          </a:p>
        </p:txBody>
      </p:sp>
      <p:sp>
        <p:nvSpPr>
          <p:cNvPr id="7" name="TextBox 6"/>
          <p:cNvSpPr txBox="1"/>
          <p:nvPr/>
        </p:nvSpPr>
        <p:spPr>
          <a:xfrm>
            <a:off x="1440000" y="3507854"/>
            <a:ext cx="3352906" cy="338554"/>
          </a:xfrm>
          <a:prstGeom prst="rect">
            <a:avLst/>
          </a:prstGeom>
          <a:noFill/>
        </p:spPr>
        <p:txBody>
          <a:bodyPr wrap="none" rtlCol="0">
            <a:spAutoFit/>
          </a:bodyPr>
          <a:lstStyle/>
          <a:p>
            <a:pPr algn="ctr"/>
            <a:r>
              <a:rPr lang="nl-BE" sz="1600" dirty="0">
                <a:solidFill>
                  <a:schemeClr val="tx1">
                    <a:lumMod val="75000"/>
                    <a:lumOff val="25000"/>
                  </a:schemeClr>
                </a:solidFill>
                <a:latin typeface="Helvetica Light"/>
                <a:cs typeface="Helvetica Light"/>
              </a:rPr>
              <a:t>Nice extra </a:t>
            </a:r>
            <a:r>
              <a:rPr lang="nl-BE" sz="1600" dirty="0" err="1">
                <a:solidFill>
                  <a:schemeClr val="tx1">
                    <a:lumMod val="75000"/>
                    <a:lumOff val="25000"/>
                  </a:schemeClr>
                </a:solidFill>
                <a:latin typeface="Helvetica Light"/>
                <a:cs typeface="Helvetica Light"/>
              </a:rPr>
              <a:t>methods</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for</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writing</a:t>
            </a:r>
            <a:r>
              <a:rPr lang="nl-BE" sz="1600" dirty="0">
                <a:solidFill>
                  <a:schemeClr val="tx1">
                    <a:lumMod val="75000"/>
                    <a:lumOff val="25000"/>
                  </a:schemeClr>
                </a:solidFill>
                <a:latin typeface="Helvetica Light"/>
                <a:cs typeface="Helvetica Light"/>
              </a:rPr>
              <a:t> </a:t>
            </a:r>
            <a:r>
              <a:rPr lang="nl-BE" sz="1600" dirty="0" err="1">
                <a:solidFill>
                  <a:schemeClr val="tx1">
                    <a:lumMod val="75000"/>
                    <a:lumOff val="25000"/>
                  </a:schemeClr>
                </a:solidFill>
                <a:latin typeface="Helvetica Light"/>
                <a:cs typeface="Helvetica Light"/>
              </a:rPr>
              <a:t>asserts</a:t>
            </a:r>
            <a:endParaRPr lang="nl-BE" sz="1600"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1114057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a:t>SD Framework</a:t>
            </a:r>
          </a:p>
        </p:txBody>
      </p:sp>
      <p:pic>
        <p:nvPicPr>
          <p:cNvPr id="3" name="Picture 2"/>
          <p:cNvPicPr>
            <a:picLocks noChangeAspect="1"/>
          </p:cNvPicPr>
          <p:nvPr/>
        </p:nvPicPr>
        <p:blipFill>
          <a:blip r:embed="rId2"/>
          <a:stretch>
            <a:fillRect/>
          </a:stretch>
        </p:blipFill>
        <p:spPr>
          <a:xfrm>
            <a:off x="0" y="859120"/>
            <a:ext cx="5559842" cy="4296956"/>
          </a:xfrm>
          <a:prstGeom prst="rect">
            <a:avLst/>
          </a:prstGeom>
        </p:spPr>
      </p:pic>
      <p:sp>
        <p:nvSpPr>
          <p:cNvPr id="4" name="Rectangle 3"/>
          <p:cNvSpPr/>
          <p:nvPr/>
        </p:nvSpPr>
        <p:spPr>
          <a:xfrm>
            <a:off x="4633392" y="1491630"/>
            <a:ext cx="4536504" cy="369332"/>
          </a:xfrm>
          <a:prstGeom prst="rect">
            <a:avLst/>
          </a:prstGeom>
        </p:spPr>
        <p:txBody>
          <a:bodyPr wrap="square">
            <a:spAutoFit/>
          </a:bodyPr>
          <a:lstStyle/>
          <a:p>
            <a:r>
              <a:rPr lang="nl-BE" dirty="0"/>
              <a:t>http://apiweb/SDWORX/SDFramework/V5.0/</a:t>
            </a:r>
          </a:p>
        </p:txBody>
      </p:sp>
    </p:spTree>
    <p:extLst>
      <p:ext uri="{BB962C8B-B14F-4D97-AF65-F5344CB8AC3E}">
        <p14:creationId xmlns:p14="http://schemas.microsoft.com/office/powerpoint/2010/main" val="9939199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2" name="Text Placeholder 1"/>
          <p:cNvSpPr>
            <a:spLocks noGrp="1"/>
          </p:cNvSpPr>
          <p:nvPr>
            <p:ph type="body" sz="quarter" idx="11"/>
          </p:nvPr>
        </p:nvSpPr>
        <p:spPr/>
        <p:txBody>
          <a:bodyPr/>
          <a:lstStyle/>
          <a:p>
            <a:r>
              <a:rPr lang="nl-BE" dirty="0"/>
              <a:t>Test object builders</a:t>
            </a:r>
          </a:p>
        </p:txBody>
      </p:sp>
    </p:spTree>
    <p:extLst>
      <p:ext uri="{BB962C8B-B14F-4D97-AF65-F5344CB8AC3E}">
        <p14:creationId xmlns:p14="http://schemas.microsoft.com/office/powerpoint/2010/main" val="32535852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1401" y="195486"/>
            <a:ext cx="7830616" cy="4832092"/>
          </a:xfrm>
          <a:prstGeom prst="rect">
            <a:avLst/>
          </a:prstGeom>
        </p:spPr>
        <p:txBody>
          <a:bodyPr wrap="square">
            <a:spAutoFit/>
          </a:bodyPr>
          <a:lstStyle/>
          <a:p>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_name;</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Supplier</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name)</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_name</a:t>
            </a:r>
            <a:r>
              <a:rPr lang="nl-BE" sz="1400" dirty="0">
                <a:solidFill>
                  <a:srgbClr val="000000"/>
                </a:solidFill>
                <a:latin typeface="Consolas" panose="020B0609020204030204" pitchFamily="49" charset="0"/>
              </a:rPr>
              <a:t> = </a:t>
            </a:r>
            <a:r>
              <a:rPr lang="nl-BE" sz="1400" dirty="0">
                <a:solidFill>
                  <a:srgbClr val="001080"/>
                </a:solidFill>
                <a:latin typeface="Consolas" panose="020B0609020204030204" pitchFamily="49" charset="0"/>
              </a:rPr>
              <a:t>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class</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Vacancy</a:t>
            </a:r>
            <a:endParaRPr lang="nl-BE" sz="1400" dirty="0">
              <a:solidFill>
                <a:srgbClr val="000000"/>
              </a:solidFill>
              <a:latin typeface="Consolas" panose="020B0609020204030204" pitchFamily="49" charset="0"/>
            </a:endParaRPr>
          </a:p>
          <a:p>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functionName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private</a:t>
            </a: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_</a:t>
            </a:r>
            <a:r>
              <a:rPr lang="nl-BE" sz="1400" dirty="0" err="1">
                <a:solidFill>
                  <a:srgbClr val="000000"/>
                </a:solidFill>
                <a:latin typeface="Consolas" panose="020B0609020204030204" pitchFamily="49" charset="0"/>
              </a:rPr>
              <a:t>contactPerson</a:t>
            </a:r>
            <a:r>
              <a:rPr lang="nl-BE" sz="1400" dirty="0">
                <a:solidFill>
                  <a:srgbClr val="000000"/>
                </a:solidFill>
                <a:latin typeface="Consolas" panose="020B0609020204030204" pitchFamily="49" charset="0"/>
              </a:rPr>
              <a:t>;</a:t>
            </a:r>
          </a:p>
          <a:p>
            <a:br>
              <a:rPr lang="nl-BE" sz="1400" dirty="0">
                <a:solidFill>
                  <a:srgbClr val="000000"/>
                </a:solidFill>
                <a:latin typeface="Consolas" panose="020B0609020204030204" pitchFamily="49" charset="0"/>
              </a:rPr>
            </a:br>
            <a:r>
              <a:rPr lang="nl-BE" sz="1400" dirty="0">
                <a:solidFill>
                  <a:srgbClr val="000000"/>
                </a:solidFill>
                <a:latin typeface="Consolas" panose="020B0609020204030204" pitchFamily="49" charset="0"/>
              </a:rPr>
              <a:t>    </a:t>
            </a:r>
            <a:r>
              <a:rPr lang="nl-BE" sz="1400" dirty="0">
                <a:solidFill>
                  <a:srgbClr val="0000FF"/>
                </a:solidFill>
                <a:latin typeface="Consolas" panose="020B0609020204030204" pitchFamily="49" charset="0"/>
              </a:rPr>
              <a:t>public</a:t>
            </a:r>
            <a:r>
              <a:rPr lang="nl-BE" sz="1400" dirty="0">
                <a:solidFill>
                  <a:srgbClr val="000000"/>
                </a:solidFill>
                <a:latin typeface="Consolas" panose="020B0609020204030204" pitchFamily="49" charset="0"/>
              </a:rPr>
              <a:t> </a:t>
            </a:r>
            <a:r>
              <a:rPr lang="nl-BE" sz="1400" dirty="0" err="1">
                <a:solidFill>
                  <a:srgbClr val="795E26"/>
                </a:solidFill>
                <a:latin typeface="Consolas" panose="020B0609020204030204" pitchFamily="49" charset="0"/>
              </a:rPr>
              <a:t>Vacancy</a:t>
            </a:r>
            <a:r>
              <a:rPr lang="nl-BE" sz="1400" dirty="0">
                <a:solidFill>
                  <a:srgbClr val="000000"/>
                </a:solidFill>
                <a:latin typeface="Consolas" panose="020B0609020204030204" pitchFamily="49" charset="0"/>
              </a:rPr>
              <a:t>(</a:t>
            </a:r>
            <a:r>
              <a:rPr lang="nl-BE" sz="1400" dirty="0">
                <a:solidFill>
                  <a:srgbClr val="0000FF"/>
                </a:solidFill>
                <a:latin typeface="Consolas" panose="020B0609020204030204" pitchFamily="49" charset="0"/>
              </a:rPr>
              <a:t>string</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functionName</a:t>
            </a:r>
            <a:r>
              <a:rPr lang="nl-BE" sz="1400" dirty="0">
                <a:solidFill>
                  <a:srgbClr val="000000"/>
                </a:solidFill>
                <a:latin typeface="Consolas" panose="020B0609020204030204" pitchFamily="49" charset="0"/>
              </a:rPr>
              <a:t>, </a:t>
            </a:r>
            <a:r>
              <a:rPr lang="nl-BE" sz="1400" dirty="0" err="1">
                <a:solidFill>
                  <a:srgbClr val="267F99"/>
                </a:solidFill>
                <a:latin typeface="Consolas" panose="020B0609020204030204" pitchFamily="49" charset="0"/>
              </a:rPr>
              <a:t>Supplier</a:t>
            </a:r>
            <a:r>
              <a:rPr lang="nl-BE" sz="1400" dirty="0">
                <a:solidFill>
                  <a:srgbClr val="000000"/>
                </a:solidFill>
                <a:latin typeface="Consolas" panose="020B0609020204030204" pitchFamily="49" charset="0"/>
              </a:rPr>
              <a:t> </a:t>
            </a:r>
            <a:r>
              <a:rPr lang="nl-BE" sz="1400" dirty="0" err="1">
                <a:solidFill>
                  <a:srgbClr val="00000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a:t>
            </a:r>
            <a:r>
              <a:rPr lang="nl-BE" sz="1400" dirty="0" err="1">
                <a:solidFill>
                  <a:srgbClr val="001080"/>
                </a:solidFill>
                <a:latin typeface="Consolas" panose="020B0609020204030204" pitchFamily="49" charset="0"/>
              </a:rPr>
              <a:t>functionName</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functionName</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r>
              <a:rPr lang="nl-BE" sz="1400" dirty="0">
                <a:solidFill>
                  <a:srgbClr val="001080"/>
                </a:solidFill>
                <a:latin typeface="Consolas" panose="020B0609020204030204" pitchFamily="49" charset="0"/>
              </a:rPr>
              <a:t>_</a:t>
            </a:r>
            <a:r>
              <a:rPr lang="nl-BE" sz="1400" dirty="0" err="1">
                <a:solidFill>
                  <a:srgbClr val="001080"/>
                </a:solidFill>
                <a:latin typeface="Consolas" panose="020B0609020204030204" pitchFamily="49" charset="0"/>
              </a:rPr>
              <a:t>supplier</a:t>
            </a:r>
            <a:r>
              <a:rPr lang="nl-BE" sz="1400" dirty="0">
                <a:solidFill>
                  <a:srgbClr val="000000"/>
                </a:solidFill>
                <a:latin typeface="Consolas" panose="020B0609020204030204" pitchFamily="49" charset="0"/>
              </a:rPr>
              <a:t> = </a:t>
            </a:r>
            <a:r>
              <a:rPr lang="nl-BE" sz="1400" dirty="0" err="1">
                <a:solidFill>
                  <a:srgbClr val="001080"/>
                </a:solidFill>
                <a:latin typeface="Consolas" panose="020B0609020204030204" pitchFamily="49" charset="0"/>
              </a:rPr>
              <a:t>supplier</a:t>
            </a:r>
            <a:r>
              <a:rPr lang="nl-BE" sz="1400" dirty="0">
                <a:solidFill>
                  <a:srgbClr val="000000"/>
                </a:solidFill>
                <a:latin typeface="Consolas" panose="020B0609020204030204" pitchFamily="49" charset="0"/>
              </a:rPr>
              <a:t>;</a:t>
            </a:r>
          </a:p>
          <a:p>
            <a:r>
              <a:rPr lang="nl-BE" sz="1400" dirty="0">
                <a:solidFill>
                  <a:srgbClr val="000000"/>
                </a:solidFill>
                <a:latin typeface="Consolas" panose="020B0609020204030204" pitchFamily="49" charset="0"/>
              </a:rPr>
              <a:t>    }</a:t>
            </a:r>
          </a:p>
          <a:p>
            <a:r>
              <a:rPr lang="nl-BE" sz="1400" dirty="0">
                <a:solidFill>
                  <a:srgbClr val="000000"/>
                </a:solidFill>
                <a:latin typeface="Consolas" panose="020B0609020204030204" pitchFamily="49" charset="0"/>
              </a:rPr>
              <a:t>}</a:t>
            </a:r>
            <a:endParaRPr lang="nl-BE"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708009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bwMode="auto">
          <a:noFill/>
          <a:ln>
            <a:miter lim="800000"/>
            <a:headEnd/>
            <a:tailEnd/>
          </a:ln>
        </p:spPr>
        <p:txBody>
          <a:bodyPr vert="horz" wrap="square" lIns="68580" tIns="34290" rIns="68580" bIns="34290" numCol="1" rtlCol="0" anchor="b" anchorCtr="0" compatLnSpc="1">
            <a:prstTxWarp prst="textNoShape">
              <a:avLst/>
            </a:prstTxWarp>
            <a:normAutofit/>
          </a:bodyPr>
          <a:lstStyle/>
          <a:p>
            <a:pPr eaLnBrk="1" hangingPunct="1"/>
            <a:r>
              <a:rPr lang="nl-BE" dirty="0"/>
              <a:t>Test Object Builders</a:t>
            </a:r>
          </a:p>
        </p:txBody>
      </p:sp>
      <p:sp>
        <p:nvSpPr>
          <p:cNvPr id="4" name="Rectangle 2"/>
          <p:cNvSpPr txBox="1">
            <a:spLocks noChangeArrowheads="1"/>
          </p:cNvSpPr>
          <p:nvPr/>
        </p:nvSpPr>
        <p:spPr>
          <a:xfrm>
            <a:off x="1657350" y="1005576"/>
            <a:ext cx="5940000" cy="1314450"/>
          </a:xfrm>
          <a:prstGeom prst="rect">
            <a:avLst/>
          </a:prstGeom>
        </p:spPr>
        <p:txBody>
          <a:bodyPr/>
          <a:lstStyle/>
          <a:p>
            <a:r>
              <a:rPr lang="en-US" sz="1350" dirty="0">
                <a:solidFill>
                  <a:srgbClr val="000000"/>
                </a:solidFill>
                <a:latin typeface="Consolas" panose="020B0609020204030204" pitchFamily="49" charset="0"/>
                <a:cs typeface="Consolas" panose="020B0609020204030204" pitchFamily="49" charset="0"/>
              </a:rPr>
              <a:t>Vacancy </a:t>
            </a:r>
            <a:r>
              <a:rPr lang="en-US" sz="1350" dirty="0" err="1">
                <a:solidFill>
                  <a:srgbClr val="000000"/>
                </a:solidFill>
                <a:latin typeface="Consolas" panose="020B0609020204030204" pitchFamily="49" charset="0"/>
                <a:cs typeface="Consolas" panose="020B0609020204030204" pitchFamily="49" charset="0"/>
              </a:rPr>
              <a:t>vacancy</a:t>
            </a:r>
            <a:r>
              <a:rPr lang="en-US" sz="1350" dirty="0">
                <a:solidFill>
                  <a:srgbClr val="000000"/>
                </a:solidFill>
                <a:latin typeface="Consolas" panose="020B0609020204030204" pitchFamily="49" charset="0"/>
                <a:cs typeface="Consolas" panose="020B0609020204030204" pitchFamily="49" charset="0"/>
              </a:rPr>
              <a:t> = </a:t>
            </a:r>
            <a:r>
              <a:rPr lang="en-US" sz="1350" b="1" dirty="0">
                <a:solidFill>
                  <a:srgbClr val="7F0055"/>
                </a:solidFill>
                <a:latin typeface="Consolas" panose="020B0609020204030204" pitchFamily="49" charset="0"/>
                <a:cs typeface="Consolas" panose="020B0609020204030204" pitchFamily="49" charset="0"/>
              </a:rPr>
              <a:t>new</a:t>
            </a:r>
            <a:r>
              <a:rPr lang="en-US" sz="1350" b="1" dirty="0">
                <a:solidFill>
                  <a:srgbClr val="000000"/>
                </a:solidFill>
                <a:latin typeface="Consolas" panose="020B0609020204030204" pitchFamily="49" charset="0"/>
                <a:cs typeface="Consolas" panose="020B0609020204030204" pitchFamily="49" charset="0"/>
              </a:rPr>
              <a:t> </a:t>
            </a:r>
            <a:r>
              <a:rPr lang="en-US" sz="1350" b="1" dirty="0" err="1">
                <a:solidFill>
                  <a:srgbClr val="000000"/>
                </a:solidFill>
                <a:latin typeface="Consolas" panose="020B0609020204030204" pitchFamily="49" charset="0"/>
                <a:cs typeface="Consolas" panose="020B0609020204030204" pitchFamily="49" charset="0"/>
              </a:rPr>
              <a:t>VacancyBuilderForTests</a:t>
            </a:r>
            <a:r>
              <a:rPr lang="en-US" sz="1350" b="1" dirty="0">
                <a:solidFill>
                  <a:srgbClr val="000000"/>
                </a:solidFill>
                <a:latin typeface="Consolas" panose="020B0609020204030204" pitchFamily="49" charset="0"/>
                <a:cs typeface="Consolas" panose="020B0609020204030204" pitchFamily="49" charset="0"/>
              </a:rPr>
              <a:t>().Build();</a:t>
            </a:r>
          </a:p>
          <a:p>
            <a:pPr marL="342900" indent="-342900" algn="ctr">
              <a:defRPr/>
            </a:pPr>
            <a:endParaRPr lang="nl-NL" sz="1350" dirty="0">
              <a:latin typeface="+mj-lt"/>
              <a:ea typeface="+mj-ea"/>
              <a:cs typeface="+mj-cs"/>
            </a:endParaRPr>
          </a:p>
          <a:p>
            <a:pPr marL="342900" indent="-342900">
              <a:defRPr/>
            </a:pPr>
            <a:r>
              <a:rPr lang="nl-NL" sz="1350" dirty="0">
                <a:latin typeface="+mj-lt"/>
                <a:ea typeface="+mj-ea"/>
                <a:cs typeface="+mj-cs"/>
              </a:rPr>
              <a:t> =&gt; </a:t>
            </a:r>
            <a:r>
              <a:rPr lang="nl-NL" sz="1350" dirty="0" err="1">
                <a:latin typeface="+mj-lt"/>
                <a:ea typeface="+mj-ea"/>
                <a:cs typeface="+mj-cs"/>
              </a:rPr>
              <a:t>valid</a:t>
            </a:r>
            <a:r>
              <a:rPr lang="nl-NL" sz="1350" dirty="0">
                <a:latin typeface="+mj-lt"/>
                <a:ea typeface="+mj-ea"/>
                <a:cs typeface="+mj-cs"/>
              </a:rPr>
              <a:t> Object,  default </a:t>
            </a:r>
            <a:r>
              <a:rPr lang="nl-NL" sz="1350" dirty="0" err="1">
                <a:latin typeface="+mj-lt"/>
                <a:ea typeface="+mj-ea"/>
                <a:cs typeface="+mj-cs"/>
              </a:rPr>
              <a:t>values</a:t>
            </a:r>
            <a:endParaRPr lang="nl-NL" sz="1350" dirty="0">
              <a:latin typeface="+mj-lt"/>
              <a:ea typeface="+mj-ea"/>
              <a:cs typeface="+mj-cs"/>
            </a:endParaRPr>
          </a:p>
        </p:txBody>
      </p:sp>
      <p:sp>
        <p:nvSpPr>
          <p:cNvPr id="5" name="Rectangle 2"/>
          <p:cNvSpPr txBox="1">
            <a:spLocks noChangeArrowheads="1"/>
          </p:cNvSpPr>
          <p:nvPr/>
        </p:nvSpPr>
        <p:spPr>
          <a:xfrm>
            <a:off x="1657350" y="2643758"/>
            <a:ext cx="5940000" cy="1914500"/>
          </a:xfrm>
          <a:prstGeom prst="rect">
            <a:avLst/>
          </a:prstGeom>
        </p:spPr>
        <p:txBody>
          <a:bodyPr/>
          <a:lstStyle/>
          <a:p>
            <a:r>
              <a:rPr lang="nl-BE" sz="1350" dirty="0" err="1">
                <a:solidFill>
                  <a:srgbClr val="000000"/>
                </a:solidFill>
                <a:latin typeface="Consolas" panose="020B0609020204030204" pitchFamily="49" charset="0"/>
                <a:cs typeface="Consolas" panose="020B0609020204030204" pitchFamily="49" charset="0"/>
              </a:rPr>
              <a:t>Vacancy</a:t>
            </a:r>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vacancy</a:t>
            </a:r>
            <a:r>
              <a:rPr lang="nl-BE" sz="1350" dirty="0">
                <a:solidFill>
                  <a:srgbClr val="000000"/>
                </a:solidFill>
                <a:latin typeface="Consolas" panose="020B0609020204030204" pitchFamily="49" charset="0"/>
                <a:cs typeface="Consolas" panose="020B0609020204030204" pitchFamily="49" charset="0"/>
              </a:rPr>
              <a:t> = </a:t>
            </a:r>
            <a:r>
              <a:rPr lang="nl-BE" sz="1350" b="1" dirty="0">
                <a:solidFill>
                  <a:srgbClr val="7F0055"/>
                </a:solidFill>
                <a:latin typeface="Consolas" panose="020B0609020204030204" pitchFamily="49" charset="0"/>
                <a:cs typeface="Consolas" panose="020B0609020204030204" pitchFamily="49" charset="0"/>
              </a:rPr>
              <a:t>new</a:t>
            </a:r>
            <a:r>
              <a:rPr lang="nl-BE" sz="1350" b="1" dirty="0">
                <a:solidFill>
                  <a:srgbClr val="000000"/>
                </a:solidFill>
                <a:latin typeface="Consolas" panose="020B0609020204030204" pitchFamily="49" charset="0"/>
                <a:cs typeface="Consolas" panose="020B0609020204030204" pitchFamily="49" charset="0"/>
              </a:rPr>
              <a:t> </a:t>
            </a:r>
            <a:r>
              <a:rPr lang="nl-BE" sz="1350" b="1" dirty="0" err="1">
                <a:solidFill>
                  <a:srgbClr val="000000"/>
                </a:solidFill>
                <a:latin typeface="Consolas" panose="020B0609020204030204" pitchFamily="49" charset="0"/>
                <a:cs typeface="Consolas" panose="020B0609020204030204" pitchFamily="49" charset="0"/>
              </a:rPr>
              <a:t>VacancyBuilderForTests</a:t>
            </a:r>
            <a:r>
              <a:rPr lang="nl-BE" sz="1350" b="1"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WithFunction</a:t>
            </a:r>
            <a:r>
              <a:rPr lang="nl-BE" sz="1350" dirty="0">
                <a:solidFill>
                  <a:srgbClr val="000000"/>
                </a:solidFill>
                <a:latin typeface="Consolas" panose="020B0609020204030204" pitchFamily="49" charset="0"/>
                <a:cs typeface="Consolas" panose="020B0609020204030204" pitchFamily="49" charset="0"/>
              </a:rPr>
              <a:t>(</a:t>
            </a:r>
            <a:r>
              <a:rPr lang="nl-BE" sz="1350" dirty="0">
                <a:solidFill>
                  <a:srgbClr val="2A00FF"/>
                </a:solidFill>
                <a:latin typeface="Consolas" panose="020B0609020204030204" pitchFamily="49" charset="0"/>
                <a:cs typeface="Consolas" panose="020B0609020204030204" pitchFamily="49" charset="0"/>
              </a:rPr>
              <a:t>"Architect"</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WithSupplier</a:t>
            </a:r>
            <a:r>
              <a:rPr lang="nl-BE" sz="1350" dirty="0">
                <a:solidFill>
                  <a:srgbClr val="000000"/>
                </a:solidFill>
                <a:latin typeface="Consolas" panose="020B0609020204030204" pitchFamily="49" charset="0"/>
                <a:cs typeface="Consolas" panose="020B0609020204030204" pitchFamily="49" charset="0"/>
              </a:rPr>
              <a:t>(</a:t>
            </a:r>
            <a:r>
              <a:rPr lang="nl-BE" sz="1350" b="1" dirty="0">
                <a:solidFill>
                  <a:srgbClr val="7F0055"/>
                </a:solidFill>
                <a:latin typeface="Consolas" panose="020B0609020204030204" pitchFamily="49" charset="0"/>
                <a:cs typeface="Consolas" panose="020B0609020204030204" pitchFamily="49" charset="0"/>
              </a:rPr>
              <a:t>new</a:t>
            </a:r>
            <a:r>
              <a:rPr lang="nl-BE" sz="1350" b="1" dirty="0">
                <a:solidFill>
                  <a:srgbClr val="000000"/>
                </a:solidFill>
                <a:latin typeface="Consolas" panose="020B0609020204030204" pitchFamily="49" charset="0"/>
                <a:cs typeface="Consolas" panose="020B0609020204030204" pitchFamily="49" charset="0"/>
              </a:rPr>
              <a:t> </a:t>
            </a:r>
            <a:r>
              <a:rPr lang="nl-BE" sz="1350" b="1" dirty="0" err="1">
                <a:solidFill>
                  <a:srgbClr val="000000"/>
                </a:solidFill>
                <a:latin typeface="Consolas" panose="020B0609020204030204" pitchFamily="49" charset="0"/>
                <a:cs typeface="Consolas" panose="020B0609020204030204" pitchFamily="49" charset="0"/>
              </a:rPr>
              <a:t>SupplierBuilderForTests</a:t>
            </a:r>
            <a:r>
              <a:rPr lang="nl-BE" sz="1350" b="1"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WithName</a:t>
            </a:r>
            <a:r>
              <a:rPr lang="nl-BE" sz="1350" dirty="0">
                <a:solidFill>
                  <a:srgbClr val="000000"/>
                </a:solidFill>
                <a:latin typeface="Consolas" panose="020B0609020204030204" pitchFamily="49" charset="0"/>
                <a:cs typeface="Consolas" panose="020B0609020204030204" pitchFamily="49" charset="0"/>
              </a:rPr>
              <a:t>(</a:t>
            </a:r>
            <a:r>
              <a:rPr lang="nl-BE" sz="1350" dirty="0">
                <a:solidFill>
                  <a:srgbClr val="2A00FF"/>
                </a:solidFill>
                <a:latin typeface="Consolas" panose="020B0609020204030204" pitchFamily="49" charset="0"/>
                <a:cs typeface="Consolas" panose="020B0609020204030204" pitchFamily="49" charset="0"/>
              </a:rPr>
              <a:t>"</a:t>
            </a:r>
            <a:r>
              <a:rPr lang="nl-BE" sz="1350" dirty="0" err="1">
                <a:solidFill>
                  <a:srgbClr val="2A00FF"/>
                </a:solidFill>
                <a:latin typeface="Consolas" panose="020B0609020204030204" pitchFamily="49" charset="0"/>
                <a:cs typeface="Consolas" panose="020B0609020204030204" pitchFamily="49" charset="0"/>
              </a:rPr>
              <a:t>Some</a:t>
            </a:r>
            <a:r>
              <a:rPr lang="nl-BE" sz="1350" dirty="0">
                <a:solidFill>
                  <a:srgbClr val="2A00FF"/>
                </a:solidFill>
                <a:latin typeface="Consolas" panose="020B0609020204030204" pitchFamily="49" charset="0"/>
                <a:cs typeface="Consolas" panose="020B0609020204030204" pitchFamily="49" charset="0"/>
              </a:rPr>
              <a:t> IT company"</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Build</a:t>
            </a:r>
            <a:r>
              <a:rPr lang="nl-BE" sz="1350" dirty="0">
                <a:solidFill>
                  <a:srgbClr val="000000"/>
                </a:solidFill>
                <a:latin typeface="Consolas" panose="020B0609020204030204" pitchFamily="49" charset="0"/>
                <a:cs typeface="Consolas" panose="020B0609020204030204" pitchFamily="49" charset="0"/>
              </a:rPr>
              <a:t>())</a:t>
            </a:r>
          </a:p>
          <a:p>
            <a:r>
              <a:rPr lang="nl-BE" sz="1350" dirty="0">
                <a:solidFill>
                  <a:srgbClr val="000000"/>
                </a:solidFill>
                <a:latin typeface="Consolas" panose="020B0609020204030204" pitchFamily="49" charset="0"/>
                <a:cs typeface="Consolas" panose="020B0609020204030204" pitchFamily="49" charset="0"/>
              </a:rPr>
              <a:t>    .</a:t>
            </a:r>
            <a:r>
              <a:rPr lang="nl-BE" sz="1350" dirty="0" err="1">
                <a:solidFill>
                  <a:srgbClr val="000000"/>
                </a:solidFill>
                <a:latin typeface="Consolas" panose="020B0609020204030204" pitchFamily="49" charset="0"/>
                <a:cs typeface="Consolas" panose="020B0609020204030204" pitchFamily="49" charset="0"/>
              </a:rPr>
              <a:t>Build</a:t>
            </a:r>
            <a:r>
              <a:rPr lang="nl-BE" sz="1350" dirty="0">
                <a:solidFill>
                  <a:srgbClr val="000000"/>
                </a:solidFill>
                <a:latin typeface="Consolas" panose="020B0609020204030204" pitchFamily="49" charset="0"/>
                <a:cs typeface="Consolas" panose="020B0609020204030204" pitchFamily="49" charset="0"/>
              </a:rPr>
              <a:t>();</a:t>
            </a:r>
          </a:p>
          <a:p>
            <a:pPr marL="342900" indent="-342900" algn="ctr">
              <a:defRPr/>
            </a:pPr>
            <a:endParaRPr lang="nl-NL" sz="1350" dirty="0">
              <a:latin typeface="+mj-lt"/>
              <a:ea typeface="+mj-ea"/>
              <a:cs typeface="+mj-cs"/>
            </a:endParaRPr>
          </a:p>
          <a:p>
            <a:pPr marL="342900" indent="-342900">
              <a:defRPr/>
            </a:pPr>
            <a:r>
              <a:rPr lang="nl-NL" sz="1350" dirty="0">
                <a:latin typeface="+mj-lt"/>
                <a:ea typeface="+mj-ea"/>
                <a:cs typeface="+mj-cs"/>
              </a:rPr>
              <a:t> =&gt; </a:t>
            </a:r>
            <a:r>
              <a:rPr lang="nl-NL" sz="1350" dirty="0" err="1">
                <a:latin typeface="+mj-lt"/>
                <a:ea typeface="+mj-ea"/>
                <a:cs typeface="+mj-cs"/>
              </a:rPr>
              <a:t>override</a:t>
            </a:r>
            <a:r>
              <a:rPr lang="nl-NL" sz="1350" dirty="0">
                <a:latin typeface="+mj-lt"/>
                <a:ea typeface="+mj-ea"/>
                <a:cs typeface="+mj-cs"/>
              </a:rPr>
              <a:t> </a:t>
            </a:r>
            <a:r>
              <a:rPr lang="nl-NL" sz="1350" dirty="0" err="1">
                <a:latin typeface="+mj-lt"/>
                <a:ea typeface="+mj-ea"/>
                <a:cs typeface="+mj-cs"/>
              </a:rPr>
              <a:t>defaults</a:t>
            </a:r>
            <a:r>
              <a:rPr lang="nl-NL" sz="1350" dirty="0">
                <a:latin typeface="+mj-lt"/>
                <a:ea typeface="+mj-ea"/>
                <a:cs typeface="+mj-cs"/>
              </a:rPr>
              <a:t>, </a:t>
            </a:r>
            <a:r>
              <a:rPr lang="nl-NL" sz="1350" dirty="0" err="1">
                <a:latin typeface="+mj-lt"/>
                <a:ea typeface="+mj-ea"/>
                <a:cs typeface="+mj-cs"/>
              </a:rPr>
              <a:t>nested</a:t>
            </a:r>
            <a:r>
              <a:rPr lang="nl-NL" sz="1350" dirty="0">
                <a:latin typeface="+mj-lt"/>
                <a:ea typeface="+mj-ea"/>
                <a:cs typeface="+mj-cs"/>
              </a:rPr>
              <a:t> builders</a:t>
            </a:r>
          </a:p>
        </p:txBody>
      </p:sp>
    </p:spTree>
    <p:extLst>
      <p:ext uri="{BB962C8B-B14F-4D97-AF65-F5344CB8AC3E}">
        <p14:creationId xmlns:p14="http://schemas.microsoft.com/office/powerpoint/2010/main" val="2474479402"/>
      </p:ext>
    </p:extLst>
  </p:cSld>
  <p:clrMapOvr>
    <a:masterClrMapping/>
  </p:clrMapOvr>
</p:sld>
</file>

<file path=ppt/theme/theme1.xml><?xml version="1.0" encoding="utf-8"?>
<a:theme xmlns:a="http://schemas.openxmlformats.org/drawingml/2006/main" name="Standard Content">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ctr">
          <a:defRPr sz="1600" dirty="0" smtClean="0">
            <a:solidFill>
              <a:schemeClr val="tx1">
                <a:lumMod val="75000"/>
                <a:lumOff val="25000"/>
              </a:schemeClr>
            </a:solidFill>
            <a:latin typeface="Helvetica Light"/>
            <a:cs typeface="Helvetica Light"/>
          </a:defRPr>
        </a:defPPr>
      </a:lstStyle>
    </a:txDef>
  </a:objectDefaults>
  <a:extraClrSchemeLst/>
  <a:extLst>
    <a:ext uri="{05A4C25C-085E-4340-85A3-A5531E510DB2}">
      <thm15:themeFamily xmlns:thm15="http://schemas.microsoft.com/office/thememl/2012/main" name="cegeka-powerpoint-template.pptx" id="{1CB86DD2-3AEC-4280-B456-864B5465F1D8}" vid="{580C5B3A-1021-465D-B3C1-78A14210B634}"/>
    </a:ext>
  </a:extLst>
</a:theme>
</file>

<file path=ppt/theme/theme2.xml><?xml version="1.0" encoding="utf-8"?>
<a:theme xmlns:a="http://schemas.openxmlformats.org/drawingml/2006/main" name="Office Theme">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hema">
  <a:themeElements>
    <a:clrScheme name="Cegeka 2015 approved">
      <a:dk1>
        <a:srgbClr val="1E1E1E"/>
      </a:dk1>
      <a:lt1>
        <a:srgbClr val="FFFFFF"/>
      </a:lt1>
      <a:dk2>
        <a:srgbClr val="898B90"/>
      </a:dk2>
      <a:lt2>
        <a:srgbClr val="5E5E5E"/>
      </a:lt2>
      <a:accent1>
        <a:srgbClr val="5490C8"/>
      </a:accent1>
      <a:accent2>
        <a:srgbClr val="7AA9D4"/>
      </a:accent2>
      <a:accent3>
        <a:srgbClr val="C5C5C5"/>
      </a:accent3>
      <a:accent4>
        <a:srgbClr val="606060"/>
      </a:accent4>
      <a:accent5>
        <a:srgbClr val="DCDCDC"/>
      </a:accent5>
      <a:accent6>
        <a:srgbClr val="7AB228"/>
      </a:accent6>
      <a:hlink>
        <a:srgbClr val="5490C8"/>
      </a:hlink>
      <a:folHlink>
        <a:srgbClr val="7AB22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0d67cbb-7c5c-4aa7-a0b9-1017032c2989">W5J2V5HCDJU3-21-7</_dlc_DocId>
    <_dlc_DocIdUrl xmlns="40d67cbb-7c5c-4aa7-a0b9-1017032c2989">
      <Url>https://portal.cegeka.com/bp/root/Corporate Identity/_layouts/15/DocIdRedir.aspx?ID=W5J2V5HCDJU3-21-7</Url>
      <Description>W5J2V5HCDJU3-21-7</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C317B4FBD3911F44A78FD53ED53ECF7F" ma:contentTypeVersion="2" ma:contentTypeDescription="Create a new document." ma:contentTypeScope="" ma:versionID="698def6b97e00639909d4bfe60a5fb06">
  <xsd:schema xmlns:xsd="http://www.w3.org/2001/XMLSchema" xmlns:xs="http://www.w3.org/2001/XMLSchema" xmlns:p="http://schemas.microsoft.com/office/2006/metadata/properties" xmlns:ns2="40d67cbb-7c5c-4aa7-a0b9-1017032c2989" targetNamespace="http://schemas.microsoft.com/office/2006/metadata/properties" ma:root="true" ma:fieldsID="4685deb7463c07fd39c868735f649a79" ns2:_="">
    <xsd:import namespace="40d67cbb-7c5c-4aa7-a0b9-1017032c298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d67cbb-7c5c-4aa7-a0b9-1017032c29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4A1FDE-09F9-4E19-93FB-C94223BBDBC8}">
  <ds:schemaRefs>
    <ds:schemaRef ds:uri="http://purl.org/dc/dcmitype/"/>
    <ds:schemaRef ds:uri="http://schemas.microsoft.com/office/infopath/2007/PartnerControls"/>
    <ds:schemaRef ds:uri="http://purl.org/dc/elements/1.1/"/>
    <ds:schemaRef ds:uri="http://purl.org/dc/terms/"/>
    <ds:schemaRef ds:uri="http://schemas.microsoft.com/office/2006/documentManagement/types"/>
    <ds:schemaRef ds:uri="40d67cbb-7c5c-4aa7-a0b9-1017032c2989"/>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7CACBEC-F279-4AC7-9CAE-7BA20ED0BD89}">
  <ds:schemaRefs>
    <ds:schemaRef ds:uri="http://schemas.microsoft.com/sharepoint/events"/>
  </ds:schemaRefs>
</ds:datastoreItem>
</file>

<file path=customXml/itemProps3.xml><?xml version="1.0" encoding="utf-8"?>
<ds:datastoreItem xmlns:ds="http://schemas.openxmlformats.org/officeDocument/2006/customXml" ds:itemID="{D75045CF-303E-4800-80FA-872841D98559}">
  <ds:schemaRefs>
    <ds:schemaRef ds:uri="http://schemas.microsoft.com/sharepoint/v3/contenttype/forms"/>
  </ds:schemaRefs>
</ds:datastoreItem>
</file>

<file path=customXml/itemProps4.xml><?xml version="1.0" encoding="utf-8"?>
<ds:datastoreItem xmlns:ds="http://schemas.openxmlformats.org/officeDocument/2006/customXml" ds:itemID="{A77A3D5A-06CA-45C5-95F5-130E8CB3BB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0d67cbb-7c5c-4aa7-a0b9-1017032c2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cegeka-powerpoint-template</Template>
  <TotalTime>0</TotalTime>
  <Words>4625</Words>
  <Application>Microsoft Office PowerPoint</Application>
  <PresentationFormat>On-screen Show (16:9)</PresentationFormat>
  <Paragraphs>1142</Paragraphs>
  <Slides>107</Slides>
  <Notes>89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Arial</vt:lpstr>
      <vt:lpstr>Calibri</vt:lpstr>
      <vt:lpstr>Consolas</vt:lpstr>
      <vt:lpstr>Helvetica Light</vt:lpstr>
      <vt:lpstr>Symbol</vt:lpstr>
      <vt:lpstr>Tahoma</vt:lpstr>
      <vt:lpstr>Trebuchet MS</vt:lpstr>
      <vt:lpstr>Wingdings</vt:lpstr>
      <vt:lpstr>Standard Content</vt:lpstr>
      <vt:lpstr>PowerPoint Presentation</vt:lpstr>
      <vt:lpstr>Agile software development</vt:lpstr>
      <vt:lpstr>Scrum</vt:lpstr>
      <vt:lpstr>eXtreme Programming</vt:lpstr>
      <vt:lpstr>PowerPoint Presentation</vt:lpstr>
      <vt:lpstr>Life of a story</vt:lpstr>
      <vt:lpstr>Pick a story</vt:lpstr>
      <vt:lpstr>Get the story on the board</vt:lpstr>
      <vt:lpstr>Example</vt:lpstr>
      <vt:lpstr>Example</vt:lpstr>
      <vt:lpstr>Example</vt:lpstr>
      <vt:lpstr>PowerPoint Presentation</vt:lpstr>
      <vt:lpstr>Divide the tasks</vt:lpstr>
      <vt:lpstr>Pair programming</vt:lpstr>
      <vt:lpstr>Risks</vt:lpstr>
      <vt:lpstr>Technological diversity</vt:lpstr>
      <vt:lpstr>Shared code</vt:lpstr>
      <vt:lpstr>Test driven development</vt:lpstr>
      <vt:lpstr>Test driven development</vt:lpstr>
      <vt:lpstr>Refactoring</vt:lpstr>
      <vt:lpstr>Refactoring</vt:lpstr>
      <vt:lpstr>Sustainable pace</vt:lpstr>
      <vt:lpstr>Continuous integration</vt:lpstr>
      <vt:lpstr>Git workflows</vt:lpstr>
      <vt:lpstr>Continuous integration</vt:lpstr>
      <vt:lpstr>Continuous build</vt:lpstr>
      <vt:lpstr>Continuous build</vt:lpstr>
      <vt:lpstr>Team Foundation Server</vt:lpstr>
      <vt:lpstr>Get fast feedback</vt:lpstr>
      <vt:lpstr>Continuous delivery</vt:lpstr>
      <vt:lpstr>PowerPoint Presentation</vt:lpstr>
      <vt:lpstr>Test driven development</vt:lpstr>
      <vt:lpstr>Rules of the game</vt:lpstr>
      <vt:lpstr>Why test?</vt:lpstr>
      <vt:lpstr>Good test </vt:lpstr>
      <vt:lpstr>NUnit example</vt:lpstr>
      <vt:lpstr>[SetUp] [TearDown]</vt:lpstr>
      <vt:lpstr>[TestCase]</vt:lpstr>
      <vt:lpstr>PowerPoint Presentation</vt:lpstr>
      <vt:lpstr>Delayed</vt:lpstr>
      <vt:lpstr>PowerPoint Presentation</vt:lpstr>
      <vt:lpstr>Also when fixing bugs</vt:lpstr>
      <vt:lpstr>PowerPoint Presentation</vt:lpstr>
      <vt:lpstr>Types of tests</vt:lpstr>
      <vt:lpstr>Unit test</vt:lpstr>
      <vt:lpstr>Integration test</vt:lpstr>
      <vt:lpstr>End-to-End test</vt:lpstr>
      <vt:lpstr>Unit tests</vt:lpstr>
      <vt:lpstr>Unit tests</vt:lpstr>
      <vt:lpstr>Integration tests</vt:lpstr>
      <vt:lpstr>Integration tests</vt:lpstr>
      <vt:lpstr>End to end test</vt:lpstr>
      <vt:lpstr>So I want to write a unit test…</vt:lpstr>
      <vt:lpstr>During test, replace dependency</vt:lpstr>
      <vt:lpstr>Tests sets up mock</vt:lpstr>
      <vt:lpstr>Tests excercises object</vt:lpstr>
      <vt:lpstr>Object will call mock</vt:lpstr>
      <vt:lpstr>Can simulate failures</vt:lpstr>
      <vt:lpstr>RhinoMock</vt:lpstr>
      <vt:lpstr>PowerPoint Presentation</vt:lpstr>
      <vt:lpstr>Documentation</vt:lpstr>
      <vt:lpstr>SDFramework -&gt; BDD ContextSpecification</vt:lpstr>
      <vt:lpstr>PowerPoint Presentation</vt:lpstr>
      <vt:lpstr>PowerPoint Presentation</vt:lpstr>
      <vt:lpstr>Where to mock</vt:lpstr>
      <vt:lpstr>PowerPoint Presentation</vt:lpstr>
      <vt:lpstr>Ugly code is hard to change</vt:lpstr>
      <vt:lpstr>Why?</vt:lpstr>
      <vt:lpstr>Refactoring</vt:lpstr>
      <vt:lpstr>When?</vt:lpstr>
      <vt:lpstr>Code smells</vt:lpstr>
      <vt:lpstr>Duplication</vt:lpstr>
      <vt:lpstr>Long method</vt:lpstr>
      <vt:lpstr>Large class</vt:lpstr>
      <vt:lpstr>Feature Envy</vt:lpstr>
      <vt:lpstr>Switch</vt:lpstr>
      <vt:lpstr>Speculative Generality</vt:lpstr>
      <vt:lpstr>Message Chains</vt:lpstr>
      <vt:lpstr>Data Class</vt:lpstr>
      <vt:lpstr>PowerPoint Presentation</vt:lpstr>
      <vt:lpstr>Refactoring exercise</vt:lpstr>
      <vt:lpstr>Refactoring the smells</vt:lpstr>
      <vt:lpstr>Rename</vt:lpstr>
      <vt:lpstr>Extract method</vt:lpstr>
      <vt:lpstr>Replace temp with query</vt:lpstr>
      <vt:lpstr>Decompose Conditional</vt:lpstr>
      <vt:lpstr>Move method</vt:lpstr>
      <vt:lpstr>Introduce Parameter Object</vt:lpstr>
      <vt:lpstr>Replace Conditional with Polymorphism</vt:lpstr>
      <vt:lpstr>Replace conditional with polymorphism</vt:lpstr>
      <vt:lpstr>In Practice</vt:lpstr>
      <vt:lpstr>PowerPoint Presentation</vt:lpstr>
      <vt:lpstr>PowerPoint Presentation</vt:lpstr>
      <vt:lpstr>Test code smells</vt:lpstr>
      <vt:lpstr>Fluent Assertions</vt:lpstr>
      <vt:lpstr>SD Framework</vt:lpstr>
      <vt:lpstr>PowerPoint Presentation</vt:lpstr>
      <vt:lpstr>PowerPoint Presentation</vt:lpstr>
      <vt:lpstr>Test Object Builders</vt:lpstr>
      <vt:lpstr>PowerPoint Presentation</vt:lpstr>
      <vt:lpstr>PowerPoint Presentation</vt:lpstr>
      <vt:lpstr>PowerPoint Presentation</vt:lpstr>
      <vt:lpstr>Add common business cases</vt:lpstr>
      <vt:lpstr>PowerPoint Presentation</vt:lpstr>
      <vt:lpstr>Learn more - books</vt:lpstr>
      <vt:lpstr>Learn more - others</vt:lpstr>
      <vt:lpstr>PowerPoint Presentation</vt:lpstr>
    </vt:vector>
  </TitlesOfParts>
  <Company>Cegekanv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Sabbe Jan</dc:creator>
  <cp:lastModifiedBy>Sabbe Jan</cp:lastModifiedBy>
  <cp:revision>34</cp:revision>
  <dcterms:created xsi:type="dcterms:W3CDTF">2017-03-17T08:36:10Z</dcterms:created>
  <dcterms:modified xsi:type="dcterms:W3CDTF">2017-03-19T13:06:43Z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0x010100C317B4FBD3911F44A78FD53ED53ECF7F</vt:lpwstr>
  </property>
  <property fmtid="{D5CDD505-2E9C-101B-9397-08002B2CF9AE}" pid="3" name="_dlc_DocIdItemGuid">
    <vt:lpwstr>3e51a471-52af-45bb-ac08-542d8e5bee04</vt:lpwstr>
  </property>
</Properties>
</file>